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25" r:id="rId3"/>
    <p:sldId id="626" r:id="rId5"/>
    <p:sldId id="627" r:id="rId6"/>
    <p:sldId id="686" r:id="rId7"/>
    <p:sldId id="745" r:id="rId8"/>
    <p:sldId id="804" r:id="rId9"/>
    <p:sldId id="805" r:id="rId10"/>
    <p:sldId id="806" r:id="rId11"/>
    <p:sldId id="259" r:id="rId12"/>
    <p:sldId id="264" r:id="rId13"/>
    <p:sldId id="322" r:id="rId14"/>
    <p:sldId id="473" r:id="rId15"/>
    <p:sldId id="520" r:id="rId16"/>
    <p:sldId id="521" r:id="rId17"/>
    <p:sldId id="323" r:id="rId18"/>
    <p:sldId id="592" r:id="rId19"/>
    <p:sldId id="591" r:id="rId20"/>
    <p:sldId id="593" r:id="rId21"/>
    <p:sldId id="590" r:id="rId22"/>
    <p:sldId id="594" r:id="rId23"/>
    <p:sldId id="865" r:id="rId24"/>
    <p:sldId id="866" r:id="rId25"/>
    <p:sldId id="867" r:id="rId26"/>
    <p:sldId id="950" r:id="rId27"/>
    <p:sldId id="868" r:id="rId28"/>
    <p:sldId id="869" r:id="rId29"/>
    <p:sldId id="870" r:id="rId30"/>
    <p:sldId id="871" r:id="rId31"/>
    <p:sldId id="872" r:id="rId32"/>
    <p:sldId id="873" r:id="rId33"/>
    <p:sldId id="874" r:id="rId34"/>
    <p:sldId id="875" r:id="rId35"/>
    <p:sldId id="876" r:id="rId36"/>
    <p:sldId id="877" r:id="rId37"/>
    <p:sldId id="878" r:id="rId38"/>
    <p:sldId id="879" r:id="rId39"/>
    <p:sldId id="880" r:id="rId40"/>
    <p:sldId id="261" r:id="rId41"/>
    <p:sldId id="425" r:id="rId42"/>
    <p:sldId id="602" r:id="rId43"/>
    <p:sldId id="603" r:id="rId44"/>
    <p:sldId id="604" r:id="rId45"/>
    <p:sldId id="605" r:id="rId46"/>
    <p:sldId id="606" r:id="rId47"/>
    <p:sldId id="881" r:id="rId48"/>
    <p:sldId id="882" r:id="rId49"/>
    <p:sldId id="883" r:id="rId50"/>
    <p:sldId id="884" r:id="rId51"/>
    <p:sldId id="885" r:id="rId52"/>
    <p:sldId id="886" r:id="rId53"/>
    <p:sldId id="887" r:id="rId54"/>
    <p:sldId id="888" r:id="rId55"/>
    <p:sldId id="889" r:id="rId56"/>
    <p:sldId id="912" r:id="rId57"/>
    <p:sldId id="913" r:id="rId58"/>
    <p:sldId id="914" r:id="rId59"/>
    <p:sldId id="915" r:id="rId60"/>
    <p:sldId id="916" r:id="rId61"/>
    <p:sldId id="917" r:id="rId62"/>
    <p:sldId id="918" r:id="rId63"/>
    <p:sldId id="919" r:id="rId64"/>
    <p:sldId id="1041" r:id="rId65"/>
    <p:sldId id="920" r:id="rId66"/>
    <p:sldId id="921" r:id="rId67"/>
    <p:sldId id="922" r:id="rId68"/>
    <p:sldId id="923" r:id="rId69"/>
    <p:sldId id="924" r:id="rId70"/>
    <p:sldId id="523" r:id="rId71"/>
    <p:sldId id="524" r:id="rId72"/>
    <p:sldId id="549" r:id="rId73"/>
    <p:sldId id="550" r:id="rId74"/>
    <p:sldId id="551" r:id="rId75"/>
    <p:sldId id="552" r:id="rId76"/>
    <p:sldId id="553" r:id="rId77"/>
    <p:sldId id="554" r:id="rId78"/>
    <p:sldId id="555" r:id="rId79"/>
    <p:sldId id="556" r:id="rId80"/>
    <p:sldId id="581" r:id="rId81"/>
    <p:sldId id="582" r:id="rId82"/>
    <p:sldId id="583" r:id="rId83"/>
    <p:sldId id="584" r:id="rId84"/>
    <p:sldId id="585" r:id="rId85"/>
    <p:sldId id="586" r:id="rId86"/>
    <p:sldId id="587" r:id="rId87"/>
    <p:sldId id="595" r:id="rId88"/>
    <p:sldId id="596" r:id="rId89"/>
    <p:sldId id="597" r:id="rId90"/>
    <p:sldId id="598" r:id="rId91"/>
    <p:sldId id="599" r:id="rId92"/>
    <p:sldId id="600" r:id="rId93"/>
    <p:sldId id="522" r:id="rId94"/>
    <p:sldId id="1071" r:id="rId95"/>
    <p:sldId id="1072" r:id="rId96"/>
    <p:sldId id="1073" r:id="rId97"/>
    <p:sldId id="1074" r:id="rId98"/>
    <p:sldId id="1077" r:id="rId99"/>
    <p:sldId id="1075" r:id="rId100"/>
    <p:sldId id="1076"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B8D"/>
    <a:srgbClr val="A69B8D"/>
    <a:srgbClr val="8D847A"/>
    <a:srgbClr val="948A7D"/>
    <a:srgbClr val="FAC090"/>
    <a:srgbClr val="EC4B6C"/>
    <a:srgbClr val="E6B9B8"/>
    <a:srgbClr val="EB4C6C"/>
    <a:srgbClr val="F3744B"/>
    <a:srgbClr val="7666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74" d="100"/>
          <a:sy n="74" d="100"/>
        </p:scale>
        <p:origin x="-1182" y="72"/>
      </p:cViewPr>
      <p:guideLst>
        <p:guide orient="horz" pos="2211"/>
        <p:guide pos="2738"/>
      </p:guideLst>
    </p:cSldViewPr>
  </p:slideViewPr>
  <p:notesTextViewPr>
    <p:cViewPr>
      <p:scale>
        <a:sx n="125" d="100"/>
        <a:sy n="125" d="100"/>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rgbClr val="F3744B"/>
              </a:solidFill>
              <a:ln w="19050">
                <a:noFill/>
              </a:ln>
              <a:effectLst/>
            </c:spPr>
          </c:dPt>
          <c:dPt>
            <c:idx val="1"/>
            <c:bubble3D val="0"/>
            <c:spPr>
              <a:solidFill>
                <a:schemeClr val="bg1"/>
              </a:solidFill>
              <a:ln w="19050">
                <a:solidFill>
                  <a:srgbClr val="F3744B"/>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225</c:v>
                </c:pt>
                <c:pt idx="1">
                  <c:v>275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rgbClr val="EC4B6C"/>
              </a:solidFill>
              <a:ln w="19050">
                <a:noFill/>
              </a:ln>
              <a:effectLst/>
            </c:spPr>
          </c:dPt>
          <c:dPt>
            <c:idx val="1"/>
            <c:bubble3D val="0"/>
            <c:spPr>
              <a:solidFill>
                <a:schemeClr val="bg1"/>
              </a:solidFill>
              <a:ln w="19050">
                <a:solidFill>
                  <a:srgbClr val="EC4B6C"/>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325</c:v>
                </c:pt>
                <c:pt idx="1">
                  <c:v>175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dgm:t>
        <a:bodyPr vert="horz" wrap="square"/>
        <a:p>
          <a:pPr>
            <a:lnSpc>
              <a:spcPct val="100000"/>
            </a:lnSpc>
            <a:spcBef>
              <a:spcPct val="0"/>
            </a:spcBef>
            <a:spcAft>
              <a:spcPct val="35000"/>
            </a:spcAft>
          </a:pPr>
          <a:r>
            <a:rPr lang="en-US" altLang="zh-CN" sz="4000">
              <a:solidFill>
                <a:srgbClr val="F3744B"/>
              </a:solidFill>
            </a:rPr>
            <a:t>100</a:t>
          </a:r>
          <a:r>
            <a:rPr lang="en-US" altLang="zh-CN" sz="4000">
              <a:solidFill>
                <a:srgbClr val="F3744B"/>
              </a:solidFill>
            </a:rPr>
            <a:t/>
          </a:r>
          <a:endParaRPr lang="en-US" altLang="zh-CN" sz="4000">
            <a:solidFill>
              <a:srgbClr val="F3744B"/>
            </a:solidFill>
          </a:endParaRPr>
        </a:p>
      </dgm:t>
    </dgm:pt>
    <dgm:pt modelId="{B0F50286-39B7-44BA-B5D7-218AF3B2E4E5}" cxnId="{A86EE7AA-C43A-4C64-93E1-F78ABE3861EC}" type="parTrans">
      <dgm:prSet/>
      <dgm:spPr/>
    </dgm:pt>
    <dgm:pt modelId="{1EAF902D-B9E5-4236-8885-C26B25E2D413}" cxnId="{A86EE7AA-C43A-4C64-93E1-F78ABE3861EC}" type="sibTrans">
      <dgm:prSet/>
      <dgm:spPr/>
    </dgm:pt>
    <dgm:pt modelId="{CD7C679E-F1D4-4EF2-8374-7FCE775C0277}">
      <dgm:prSet phldr="0" custT="1"/>
      <dgm:spPr/>
      <dgm:t>
        <a:bodyPr vert="horz" wrap="square"/>
        <a:p>
          <a:pPr>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r>
            <a:rPr altLang="en-US" sz="6500"/>
            <a:t/>
          </a:r>
          <a:endParaRPr altLang="en-US" sz="6500"/>
        </a:p>
      </dgm:t>
    </dgm:pt>
    <dgm:pt modelId="{300C790A-C436-4B80-B504-7C7D96CAB753}" cxnId="{ACFEA1F7-7876-4534-A3A8-910561D2F320}" type="parTrans">
      <dgm:prSet/>
      <dgm:spPr/>
    </dgm:pt>
    <dgm:pt modelId="{B44DF4E0-0AD8-4161-89C3-8379DE19084D}" cxnId="{ACFEA1F7-7876-4534-A3A8-910561D2F320}" type="sibTrans">
      <dgm:prSet/>
      <dgm:spPr/>
    </dgm:pt>
    <dgm:pt modelId="{CD169FB5-09E7-4CB3-8B58-F4096FF6B528}">
      <dgm:prSet phldr="0" custT="1"/>
      <dgm:spPr/>
      <dgm:t>
        <a:bodyPr vert="horz" wrap="square"/>
        <a:p>
          <a:pPr>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r>
            <a:rPr lang="en-US" altLang="zh-CN" sz="4000">
              <a:solidFill>
                <a:srgbClr val="F3744B"/>
              </a:solidFill>
              <a:sym typeface="+mn-ea"/>
            </a:rPr>
            <a:t/>
          </a:r>
          <a:endParaRPr lang="en-US" altLang="zh-CN" sz="4000">
            <a:solidFill>
              <a:srgbClr val="F3744B"/>
            </a:solidFill>
            <a:sym typeface="+mn-ea"/>
          </a:endParaRPr>
        </a:p>
      </dgm:t>
    </dgm:pt>
    <dgm:pt modelId="{CD5C7B7E-20E9-4D5D-A163-241502A6922D}" cxnId="{81672A2B-AE0E-400E-8C40-2C048C577943}" type="parTrans">
      <dgm:prSet/>
      <dgm:spPr/>
    </dgm:pt>
    <dgm:pt modelId="{314697B8-DD82-4F1C-8F47-612B0B6D74B1}" cxnId="{81672A2B-AE0E-400E-8C40-2C048C577943}" type="sibTrans">
      <dgm:prSet/>
      <dgm:spPr/>
    </dgm:pt>
    <dgm:pt modelId="{583F358E-C365-4C55-B7BB-3DF5A335504D}">
      <dgm:prSet phldr="0" custT="1"/>
      <dgm:spPr/>
      <dgm:t>
        <a:bodyPr vert="horz" wrap="square"/>
        <a:p>
          <a:pPr>
            <a:lnSpc>
              <a:spcPct val="100000"/>
            </a:lnSpc>
            <a:spcBef>
              <a:spcPct val="0"/>
            </a:spcBef>
            <a:spcAft>
              <a:spcPct val="35000"/>
            </a:spcAft>
          </a:pPr>
          <a:r>
            <a:rPr lang="en-US" altLang="zh-CN" sz="4000">
              <a:solidFill>
                <a:srgbClr val="F3744B"/>
              </a:solidFill>
              <a:sym typeface="+mn-ea"/>
            </a:rPr>
            <a:t>100</a:t>
          </a:r>
          <a:r>
            <a:rPr lang="en-US" altLang="zh-CN" sz="4000">
              <a:solidFill>
                <a:srgbClr val="F3744B"/>
              </a:solidFill>
              <a:sym typeface="+mn-ea"/>
            </a:rPr>
            <a:t/>
          </a:r>
          <a:endParaRPr lang="en-US" altLang="zh-CN" sz="4000">
            <a:solidFill>
              <a:srgbClr val="F3744B"/>
            </a:solidFill>
            <a:sym typeface="+mn-ea"/>
          </a:endParaRPr>
        </a:p>
      </dgm:t>
    </dgm:pt>
    <dgm:pt modelId="{D100F790-3ED9-428C-9D7A-F81115107BB2}" cxnId="{5BADDE71-0278-4456-8512-7C746A3FF3B8}" type="parTrans">
      <dgm:prSet/>
      <dgm:spPr/>
    </dgm:pt>
    <dgm:pt modelId="{1D7E4BE7-E861-49B2-93D6-102BFC8D87F2}" cxnId="{5BADDE71-0278-4456-8512-7C746A3FF3B8}" type="sibTrans">
      <dgm:prSet/>
      <dgm:spPr/>
    </dgm:pt>
    <dgm:pt modelId="{8FC2087B-DBAB-4B99-92CD-E346FD81DB06}">
      <dgm:prSet phldrT="[Text]" phldr="0" custT="1"/>
      <dgm:spPr/>
      <dgm:t>
        <a:bodyPr vert="horz" wrap="square"/>
        <a:p>
          <a:pPr>
            <a:lnSpc>
              <a:spcPct val="100000"/>
            </a:lnSpc>
            <a:spcBef>
              <a:spcPct val="0"/>
            </a:spcBef>
            <a:spcAft>
              <a:spcPct val="35000"/>
            </a:spcAft>
          </a:pPr>
          <a:r>
            <a:rPr lang="en-US" altLang="zh-CN" sz="4000">
              <a:solidFill>
                <a:srgbClr val="F3744B"/>
              </a:solidFill>
            </a:rPr>
            <a:t>100</a:t>
          </a:r>
          <a:r>
            <a:rPr lang="en-US" altLang="zh-CN" sz="4000">
              <a:solidFill>
                <a:srgbClr val="F3744B"/>
              </a:solidFill>
            </a:rPr>
            <a:t/>
          </a:r>
          <a:endParaRPr lang="en-US" altLang="zh-CN" sz="4000">
            <a:solidFill>
              <a:srgbClr val="F3744B"/>
            </a:solidFill>
          </a:endParaRPr>
        </a:p>
      </dgm:t>
    </dgm:pt>
    <dgm:pt modelId="{7BA47608-A888-42CD-AE60-06756AF5F262}" cxnId="{A15DDB15-2ED8-4752-8EC7-6DFED5FABBBE}" type="parTrans">
      <dgm:prSet/>
      <dgm:spPr/>
    </dgm:pt>
    <dgm:pt modelId="{D4AA31C8-39A3-42E7-885F-549031C4BE38}" cxnId="{A15DDB15-2ED8-4752-8EC7-6DFED5FABBBE}"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A86EE7AA-C43A-4C64-93E1-F78ABE3861EC}" srcId="{7D2A7BF6-C5C4-4205-9124-9156D5A0FF62}" destId="{65F48770-481A-4163-AFC7-D503548ED498}" srcOrd="0" destOrd="0" parTransId="{B0F50286-39B7-44BA-B5D7-218AF3B2E4E5}" sibTransId="{1EAF902D-B9E5-4236-8885-C26B25E2D413}"/>
    <dgm:cxn modelId="{ACFEA1F7-7876-4534-A3A8-910561D2F320}" srcId="{7D2A7BF6-C5C4-4205-9124-9156D5A0FF62}" destId="{CD7C679E-F1D4-4EF2-8374-7FCE775C0277}" srcOrd="1" destOrd="0" parTransId="{300C790A-C436-4B80-B504-7C7D96CAB753}" sibTransId="{B44DF4E0-0AD8-4161-89C3-8379DE19084D}"/>
    <dgm:cxn modelId="{81672A2B-AE0E-400E-8C40-2C048C577943}" srcId="{7D2A7BF6-C5C4-4205-9124-9156D5A0FF62}" destId="{CD169FB5-09E7-4CB3-8B58-F4096FF6B528}" srcOrd="2" destOrd="0" parTransId="{CD5C7B7E-20E9-4D5D-A163-241502A6922D}" sibTransId="{314697B8-DD82-4F1C-8F47-612B0B6D74B1}"/>
    <dgm:cxn modelId="{5BADDE71-0278-4456-8512-7C746A3FF3B8}" srcId="{7D2A7BF6-C5C4-4205-9124-9156D5A0FF62}" destId="{583F358E-C365-4C55-B7BB-3DF5A335504D}" srcOrd="3" destOrd="0" parTransId="{D100F790-3ED9-428C-9D7A-F81115107BB2}" sibTransId="{1D7E4BE7-E861-49B2-93D6-102BFC8D87F2}"/>
    <dgm:cxn modelId="{A15DDB15-2ED8-4752-8EC7-6DFED5FABBBE}" srcId="{7D2A7BF6-C5C4-4205-9124-9156D5A0FF62}" destId="{8FC2087B-DBAB-4B99-92CD-E346FD81DB06}" srcOrd="4" destOrd="0" parTransId="{7BA47608-A888-42CD-AE60-06756AF5F262}" sibTransId="{D4AA31C8-39A3-42E7-885F-549031C4BE38}"/>
    <dgm:cxn modelId="{2D56B5C0-3621-42DB-BB87-4448D14DB770}" type="presOf" srcId="{7D2A7BF6-C5C4-4205-9124-9156D5A0FF62}" destId="{389ABB26-7898-463D-9239-33CEB89F6AF7}" srcOrd="0" destOrd="0" presId="urn:microsoft.com/office/officeart/2005/8/layout/chart3"/>
    <dgm:cxn modelId="{DBB42905-8C4B-474A-9C03-FE4EF3B72519}" type="presParOf" srcId="{389ABB26-7898-463D-9239-33CEB89F6AF7}" destId="{9D0F1FAC-E2B7-47D9-AF9E-8567148D7A1D}" srcOrd="0" destOrd="0" presId="urn:microsoft.com/office/officeart/2005/8/layout/chart3"/>
    <dgm:cxn modelId="{72058066-5429-4CB2-9708-52E99DD214D9}" type="presOf" srcId="{65F48770-481A-4163-AFC7-D503548ED498}" destId="{9D0F1FAC-E2B7-47D9-AF9E-8567148D7A1D}" srcOrd="0" destOrd="0" presId="urn:microsoft.com/office/officeart/2005/8/layout/chart3"/>
    <dgm:cxn modelId="{BAD6C516-1232-41C3-A6D1-39BDB4788E5A}" type="presParOf" srcId="{389ABB26-7898-463D-9239-33CEB89F6AF7}" destId="{170B9FDA-8349-46CB-AD74-A643C221A342}" srcOrd="1" destOrd="0" presId="urn:microsoft.com/office/officeart/2005/8/layout/chart3"/>
    <dgm:cxn modelId="{130D53DA-BF87-4DF9-8724-0E45FEC4E649}" type="presOf" srcId="{65F48770-481A-4163-AFC7-D503548ED498}" destId="{170B9FDA-8349-46CB-AD74-A643C221A342}" srcOrd="1" destOrd="0" presId="urn:microsoft.com/office/officeart/2005/8/layout/chart3"/>
    <dgm:cxn modelId="{26EACEA9-6D4E-41F1-A7B7-0A353FD1F00E}" type="presParOf" srcId="{389ABB26-7898-463D-9239-33CEB89F6AF7}" destId="{E39900BC-8280-4B85-BA2D-D2EC42E5E3C8}" srcOrd="2" destOrd="0" presId="urn:microsoft.com/office/officeart/2005/8/layout/chart3"/>
    <dgm:cxn modelId="{8B151B73-F79A-4B31-9911-AAEDBEF576AA}" type="presOf" srcId="{CD7C679E-F1D4-4EF2-8374-7FCE775C0277}" destId="{E39900BC-8280-4B85-BA2D-D2EC42E5E3C8}" srcOrd="0" destOrd="0" presId="urn:microsoft.com/office/officeart/2005/8/layout/chart3"/>
    <dgm:cxn modelId="{90B37573-60D1-46D4-9694-C9634A4BBAB8}" type="presParOf" srcId="{389ABB26-7898-463D-9239-33CEB89F6AF7}" destId="{D228BC7F-53A7-491C-8EEB-093E1438ECD9}" srcOrd="3" destOrd="0" presId="urn:microsoft.com/office/officeart/2005/8/layout/chart3"/>
    <dgm:cxn modelId="{24EC1788-7170-4BBF-9B34-D3E304E05452}" type="presOf" srcId="{CD7C679E-F1D4-4EF2-8374-7FCE775C0277}" destId="{D228BC7F-53A7-491C-8EEB-093E1438ECD9}" srcOrd="1" destOrd="0" presId="urn:microsoft.com/office/officeart/2005/8/layout/chart3"/>
    <dgm:cxn modelId="{ED37A96D-97F6-444A-BB12-3574A196C644}" type="presParOf" srcId="{389ABB26-7898-463D-9239-33CEB89F6AF7}" destId="{5CA0BC8A-FE97-4043-AD4F-D6CB2A4406DC}" srcOrd="4" destOrd="0" presId="urn:microsoft.com/office/officeart/2005/8/layout/chart3"/>
    <dgm:cxn modelId="{838BEAB6-19DE-41C0-932A-0FBB828DE896}" type="presOf" srcId="{CD169FB5-09E7-4CB3-8B58-F4096FF6B528}" destId="{5CA0BC8A-FE97-4043-AD4F-D6CB2A4406DC}" srcOrd="0" destOrd="0" presId="urn:microsoft.com/office/officeart/2005/8/layout/chart3"/>
    <dgm:cxn modelId="{998B6258-10F7-4E4C-9A33-67821E727015}" type="presParOf" srcId="{389ABB26-7898-463D-9239-33CEB89F6AF7}" destId="{B8E19202-8549-46AE-8EC0-72F2657E12EA}" srcOrd="5" destOrd="0" presId="urn:microsoft.com/office/officeart/2005/8/layout/chart3"/>
    <dgm:cxn modelId="{7AAD48E8-01CF-461D-952E-9D9983DFECA8}" type="presOf" srcId="{CD169FB5-09E7-4CB3-8B58-F4096FF6B528}" destId="{B8E19202-8549-46AE-8EC0-72F2657E12EA}" srcOrd="1" destOrd="0" presId="urn:microsoft.com/office/officeart/2005/8/layout/chart3"/>
    <dgm:cxn modelId="{F8F282FC-29FB-4D32-A648-0EE704E5CDD0}" type="presParOf" srcId="{389ABB26-7898-463D-9239-33CEB89F6AF7}" destId="{5B043243-11C2-49FC-8E8B-96E80D28DAC3}" srcOrd="6" destOrd="0" presId="urn:microsoft.com/office/officeart/2005/8/layout/chart3"/>
    <dgm:cxn modelId="{BAAF5464-4D89-4CAD-93CC-9CAC0403EBE9}" type="presOf" srcId="{583F358E-C365-4C55-B7BB-3DF5A335504D}" destId="{5B043243-11C2-49FC-8E8B-96E80D28DAC3}" srcOrd="0" destOrd="0" presId="urn:microsoft.com/office/officeart/2005/8/layout/chart3"/>
    <dgm:cxn modelId="{183AECEE-4245-4B14-A117-4E105CC51ADD}" type="presParOf" srcId="{389ABB26-7898-463D-9239-33CEB89F6AF7}" destId="{AC84A6ED-70E0-4658-BE93-69DADE8826DA}" srcOrd="7" destOrd="0" presId="urn:microsoft.com/office/officeart/2005/8/layout/chart3"/>
    <dgm:cxn modelId="{5FFB01E8-5484-49E5-ADA8-A692081B4C86}" type="presOf" srcId="{583F358E-C365-4C55-B7BB-3DF5A335504D}" destId="{AC84A6ED-70E0-4658-BE93-69DADE8826DA}" srcOrd="1" destOrd="0" presId="urn:microsoft.com/office/officeart/2005/8/layout/chart3"/>
    <dgm:cxn modelId="{0D6E824E-1790-4717-8269-E8517D4A3F9B}" type="presParOf" srcId="{389ABB26-7898-463D-9239-33CEB89F6AF7}" destId="{9794EFB6-7412-4394-9D8E-71077D852876}" srcOrd="8" destOrd="0" presId="urn:microsoft.com/office/officeart/2005/8/layout/chart3"/>
    <dgm:cxn modelId="{A8C55C99-5AF9-4CF8-B473-40310FCDE7E5}" type="presOf" srcId="{8FC2087B-DBAB-4B99-92CD-E346FD81DB06}" destId="{9794EFB6-7412-4394-9D8E-71077D852876}" srcOrd="0" destOrd="0" presId="urn:microsoft.com/office/officeart/2005/8/layout/chart3"/>
    <dgm:cxn modelId="{BAE72B2B-C541-425A-8CC4-C7ADB62EB3AB}" type="presParOf" srcId="{389ABB26-7898-463D-9239-33CEB89F6AF7}" destId="{EA1286FE-D17A-4B9E-9C10-91AE3E69C163}" srcOrd="9" destOrd="0" presId="urn:microsoft.com/office/officeart/2005/8/layout/chart3"/>
    <dgm:cxn modelId="{4D0C5DF9-9C00-48D1-A81C-C134EC1EF792}"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89843DB8-3DDE-4B6F-A84C-0A5029032124}" type="parTrans">
      <dgm:prSet/>
      <dgm:spPr/>
    </dgm:pt>
    <dgm:pt modelId="{66F3CD11-6360-47FC-B16E-09D287CFF570}" cxnId="{89843DB8-3DDE-4B6F-A84C-0A5029032124}"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CDEE7567-CC54-42ED-A675-8FE773E7D867}" type="parTrans">
      <dgm:prSet/>
      <dgm:spPr/>
    </dgm:pt>
    <dgm:pt modelId="{2E62AB09-D0F6-438F-9C66-EA56C3C41BD4}" cxnId="{CDEE7567-CC54-42ED-A675-8FE773E7D867}" type="sibTrans">
      <dgm:prSet/>
      <dgm:spPr/>
    </dgm:pt>
    <dgm:pt modelId="{CB84C01F-80D0-4070-80A6-CB6614DA8F48}">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3</a:t>
          </a:r>
          <a:r>
            <a:rPr lang="en-US" altLang="zh-CN" b="1">
              <a:solidFill>
                <a:srgbClr val="F3744B"/>
              </a:solidFill>
            </a:rPr>
            <a:t/>
          </a:r>
          <a:endParaRPr lang="en-US" altLang="zh-CN" b="1">
            <a:solidFill>
              <a:srgbClr val="F3744B"/>
            </a:solidFill>
          </a:endParaRPr>
        </a:p>
      </dgm:t>
    </dgm:pt>
    <dgm:pt modelId="{BD679D04-73EA-4B88-AC52-631A0355AF75}" cxnId="{3512D5E4-9DFF-4DE7-9F04-BB04A7ADDFC0}" type="parTrans">
      <dgm:prSet/>
      <dgm:spPr/>
    </dgm:pt>
    <dgm:pt modelId="{3D21CAD6-6F72-4608-B9D4-571910F9A702}" cxnId="{3512D5E4-9DFF-4DE7-9F04-BB04A7ADDFC0}" type="sibTrans">
      <dgm:prSet/>
      <dgm:spPr/>
    </dgm:pt>
    <dgm:pt modelId="{8417674F-0986-420A-A048-D2D487861FCA}">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4</a:t>
          </a:r>
          <a:r>
            <a:rPr lang="en-US" b="1">
              <a:solidFill>
                <a:srgbClr val="F3744B"/>
              </a:solidFill>
              <a:sym typeface="+mn-ea"/>
            </a:rPr>
            <a:t/>
          </a:r>
          <a:endParaRPr lang="en-US" b="1">
            <a:solidFill>
              <a:srgbClr val="F3744B"/>
            </a:solidFill>
            <a:sym typeface="+mn-ea"/>
          </a:endParaRPr>
        </a:p>
      </dgm:t>
    </dgm:pt>
    <dgm:pt modelId="{74E2CB06-9F00-4CE3-BEE0-04A326B49CCC}" cxnId="{D85E2DFB-78AF-402D-AFDF-52756120177A}" type="parTrans">
      <dgm:prSet/>
      <dgm:spPr/>
    </dgm:pt>
    <dgm:pt modelId="{0228FD14-CB2B-4AB0-98DE-7E40DCECDD11}" cxnId="{D85E2DFB-78AF-402D-AFDF-52756120177A}"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3960AECC-7E4C-4AF0-8B28-C7A5008A9528}" type="parTrans">
      <dgm:prSet/>
      <dgm:spPr/>
    </dgm:pt>
    <dgm:pt modelId="{EB55FEF3-E39B-4682-9891-27C22740FE32}" cxnId="{3960AECC-7E4C-4AF0-8B28-C7A5008A9528}"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89843DB8-3DDE-4B6F-A84C-0A5029032124}" srcId="{9DB23D42-BC25-41C4-9A3F-A3E78CFB9E14}" destId="{4B5DF693-4886-4E9C-B265-25DF30A69707}" srcOrd="0" destOrd="0" parTransId="{C45242E4-C1BE-46EE-AFF4-3FF6BC67FF5A}" sibTransId="{66F3CD11-6360-47FC-B16E-09D287CFF570}"/>
    <dgm:cxn modelId="{CDEE7567-CC54-42ED-A675-8FE773E7D867}" srcId="{9DB23D42-BC25-41C4-9A3F-A3E78CFB9E14}" destId="{D21DC186-0676-45FC-9354-C0188C2FF392}" srcOrd="1" destOrd="0" parTransId="{33F77309-AEA6-42F5-AB74-D99CE411FBE2}" sibTransId="{2E62AB09-D0F6-438F-9C66-EA56C3C41BD4}"/>
    <dgm:cxn modelId="{3512D5E4-9DFF-4DE7-9F04-BB04A7ADDFC0}" srcId="{9DB23D42-BC25-41C4-9A3F-A3E78CFB9E14}" destId="{CB84C01F-80D0-4070-80A6-CB6614DA8F48}" srcOrd="2" destOrd="0" parTransId="{BD679D04-73EA-4B88-AC52-631A0355AF75}" sibTransId="{3D21CAD6-6F72-4608-B9D4-571910F9A702}"/>
    <dgm:cxn modelId="{D85E2DFB-78AF-402D-AFDF-52756120177A}" srcId="{9DB23D42-BC25-41C4-9A3F-A3E78CFB9E14}" destId="{8417674F-0986-420A-A048-D2D487861FCA}" srcOrd="3" destOrd="0" parTransId="{74E2CB06-9F00-4CE3-BEE0-04A326B49CCC}" sibTransId="{0228FD14-CB2B-4AB0-98DE-7E40DCECDD11}"/>
    <dgm:cxn modelId="{3960AECC-7E4C-4AF0-8B28-C7A5008A9528}" srcId="{9DB23D42-BC25-41C4-9A3F-A3E78CFB9E14}" destId="{251DB959-2A8F-4973-AD16-83FDACB644C0}" srcOrd="4" destOrd="0" parTransId="{0E1CCF81-471E-4065-AFB4-915447AEDAD9}" sibTransId="{EB55FEF3-E39B-4682-9891-27C22740FE32}"/>
    <dgm:cxn modelId="{824133D7-554E-4E36-B090-B94D91598087}" type="presOf" srcId="{9DB23D42-BC25-41C4-9A3F-A3E78CFB9E14}" destId="{B84BFEFB-261E-437C-AD9E-90ED8A3C8045}" srcOrd="0" destOrd="0" presId="urn:microsoft.com/office/officeart/2005/8/layout/hChevron3"/>
    <dgm:cxn modelId="{9290BF9C-1C31-48BE-B60B-BEC49EB76F4E}" type="presParOf" srcId="{B84BFEFB-261E-437C-AD9E-90ED8A3C8045}" destId="{1450B55C-E4AF-4C4A-86D5-6F08C883C8A1}" srcOrd="0" destOrd="0" presId="urn:microsoft.com/office/officeart/2005/8/layout/hChevron3"/>
    <dgm:cxn modelId="{9BC54395-79F7-4129-8597-58EC1BD5299C}" type="presOf" srcId="{4B5DF693-4886-4E9C-B265-25DF30A69707}" destId="{1450B55C-E4AF-4C4A-86D5-6F08C883C8A1}" srcOrd="0" destOrd="0" presId="urn:microsoft.com/office/officeart/2005/8/layout/hChevron3"/>
    <dgm:cxn modelId="{6F10A97F-5A4B-42AE-BE96-8F2094ADC91C}" type="presParOf" srcId="{B84BFEFB-261E-437C-AD9E-90ED8A3C8045}" destId="{B9E1FA38-2042-466B-8091-F149A9FE2767}" srcOrd="1" destOrd="0" presId="urn:microsoft.com/office/officeart/2005/8/layout/hChevron3"/>
    <dgm:cxn modelId="{EA4818C0-1EF8-456F-BA15-E4ADB14E9D40}" type="presParOf" srcId="{B84BFEFB-261E-437C-AD9E-90ED8A3C8045}" destId="{97ED5984-E182-4084-893A-3007DB7F6057}" srcOrd="2" destOrd="0" presId="urn:microsoft.com/office/officeart/2005/8/layout/hChevron3"/>
    <dgm:cxn modelId="{0303F7C2-08B7-4C7F-8F87-27AB0EF3ABB3}" type="presOf" srcId="{D21DC186-0676-45FC-9354-C0188C2FF392}" destId="{97ED5984-E182-4084-893A-3007DB7F6057}" srcOrd="0" destOrd="0" presId="urn:microsoft.com/office/officeart/2005/8/layout/hChevron3"/>
    <dgm:cxn modelId="{D7A6229B-6F90-4D3B-B0DE-8A0CEBA67B29}" type="presParOf" srcId="{B84BFEFB-261E-437C-AD9E-90ED8A3C8045}" destId="{D2344F82-2A90-412D-B813-61B1B47F68C7}" srcOrd="3" destOrd="0" presId="urn:microsoft.com/office/officeart/2005/8/layout/hChevron3"/>
    <dgm:cxn modelId="{6615C811-3437-4E02-BB47-54AB1BA877C3}" type="presParOf" srcId="{B84BFEFB-261E-437C-AD9E-90ED8A3C8045}" destId="{BA1BBACD-C964-4429-B8AC-A0F655E890BE}" srcOrd="4" destOrd="0" presId="urn:microsoft.com/office/officeart/2005/8/layout/hChevron3"/>
    <dgm:cxn modelId="{FD3E2E6D-AB1B-4FE1-995F-90087FB03FE5}" type="presOf" srcId="{CB84C01F-80D0-4070-80A6-CB6614DA8F48}" destId="{BA1BBACD-C964-4429-B8AC-A0F655E890BE}" srcOrd="0" destOrd="0" presId="urn:microsoft.com/office/officeart/2005/8/layout/hChevron3"/>
    <dgm:cxn modelId="{CDD74AEA-A014-43AA-A897-CF5CC6073ED8}" type="presParOf" srcId="{B84BFEFB-261E-437C-AD9E-90ED8A3C8045}" destId="{4FA7BFBD-A08F-4EDE-B3CC-A77718BB0D71}" srcOrd="5" destOrd="0" presId="urn:microsoft.com/office/officeart/2005/8/layout/hChevron3"/>
    <dgm:cxn modelId="{14CD8E6C-65E9-4C41-99C2-E258A0655DDF}" type="presParOf" srcId="{B84BFEFB-261E-437C-AD9E-90ED8A3C8045}" destId="{B962C7BE-5EDB-4FD8-9D89-0510E0C721E3}" srcOrd="6" destOrd="0" presId="urn:microsoft.com/office/officeart/2005/8/layout/hChevron3"/>
    <dgm:cxn modelId="{A38430FD-67AA-4CDC-873C-78A507E467BF}" type="presOf" srcId="{8417674F-0986-420A-A048-D2D487861FCA}" destId="{B962C7BE-5EDB-4FD8-9D89-0510E0C721E3}" srcOrd="0" destOrd="0" presId="urn:microsoft.com/office/officeart/2005/8/layout/hChevron3"/>
    <dgm:cxn modelId="{BAD805BB-374B-47F8-B28B-491CC8E0127A}" type="presParOf" srcId="{B84BFEFB-261E-437C-AD9E-90ED8A3C8045}" destId="{EB5745D8-3663-41A7-8218-96A38E2F51F3}" srcOrd="7" destOrd="0" presId="urn:microsoft.com/office/officeart/2005/8/layout/hChevron3"/>
    <dgm:cxn modelId="{F0BAE43B-AC6F-4299-8FF8-97B7794443FD}" type="presParOf" srcId="{B84BFEFB-261E-437C-AD9E-90ED8A3C8045}" destId="{899B0F3C-24D9-4638-8824-FB8C747FCC7B}" srcOrd="8" destOrd="0" presId="urn:microsoft.com/office/officeart/2005/8/layout/hChevron3"/>
    <dgm:cxn modelId="{6E58BA1F-19EA-47C6-B39C-90332B6B12FE}"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dgm:t>
        <a:bodyPr vert="horz" wrap="square"/>
        <a:p>
          <a:pPr>
            <a:lnSpc>
              <a:spcPct val="100000"/>
            </a:lnSpc>
            <a:spcBef>
              <a:spcPct val="0"/>
            </a:spcBef>
            <a:spcAft>
              <a:spcPct val="35000"/>
            </a:spcAft>
          </a:pPr>
          <a:r>
            <a:rPr lang="en-US" altLang="zh-CN" sz="3200">
              <a:solidFill>
                <a:srgbClr val="F3744B"/>
              </a:solidFill>
            </a:rPr>
            <a:t>0/</a:t>
          </a:r>
          <a:r>
            <a:rPr lang="en-US" altLang="zh-CN" sz="3200">
              <a:solidFill>
                <a:srgbClr val="F3744B"/>
              </a:solidFill>
            </a:rPr>
            <a:t>100</a:t>
          </a:r>
          <a:r>
            <a:rPr lang="en-US" altLang="zh-CN" sz="3200">
              <a:solidFill>
                <a:srgbClr val="F3744B"/>
              </a:solidFill>
            </a:rPr>
            <a:t/>
          </a:r>
          <a:endParaRPr lang="en-US" altLang="zh-CN" sz="3200">
            <a:solidFill>
              <a:srgbClr val="F3744B"/>
            </a:solidFill>
          </a:endParaRPr>
        </a:p>
      </dgm:t>
    </dgm:pt>
    <dgm:pt modelId="{B0F50286-39B7-44BA-B5D7-218AF3B2E4E5}" cxnId="{B82AB687-4AA3-440C-909A-82FDA3462408}" type="parTrans">
      <dgm:prSet/>
      <dgm:spPr/>
    </dgm:pt>
    <dgm:pt modelId="{1EAF902D-B9E5-4236-8885-C26B25E2D413}" cxnId="{B82AB687-4AA3-440C-909A-82FDA3462408}" type="sibTrans">
      <dgm:prSet/>
      <dgm:spPr/>
    </dgm:pt>
    <dgm:pt modelId="{CD7C679E-F1D4-4EF2-8374-7FCE775C0277}">
      <dgm:prSet phldr="0" custT="1"/>
      <dgm:spPr>
        <a:solidFill>
          <a:srgbClr val="F3744B">
            <a:alpha val="25000"/>
          </a:srgbClr>
        </a:solidFill>
      </dgm:spPr>
      <dgm:t>
        <a:bodyPr vert="horz" wrap="square"/>
        <a:p>
          <a:pPr>
            <a:lnSpc>
              <a:spcPct val="100000"/>
            </a:lnSpc>
            <a:spcBef>
              <a:spcPct val="0"/>
            </a:spcBef>
            <a:spcAft>
              <a:spcPct val="35000"/>
            </a:spcAft>
          </a:pPr>
          <a:r>
            <a:rPr lang="en-US" sz="3200">
              <a:solidFill>
                <a:srgbClr val="F3744B"/>
              </a:solidFill>
              <a:sym typeface="+mn-ea"/>
            </a:rPr>
            <a:t>25/</a:t>
          </a:r>
          <a:r>
            <a:rPr sz="3200">
              <a:solidFill>
                <a:srgbClr val="F3744B"/>
              </a:solidFill>
              <a:sym typeface="+mn-ea"/>
            </a:rPr>
            <a:t>1</a:t>
          </a:r>
          <a:r>
            <a:rPr lang="en-US" altLang="zh-CN" sz="3200">
              <a:solidFill>
                <a:srgbClr val="F3744B"/>
              </a:solidFill>
              <a:sym typeface="+mn-ea"/>
            </a:rPr>
            <a:t>00</a:t>
          </a:r>
          <a:r>
            <a:rPr lang="en-US" altLang="zh-CN" sz="3200">
              <a:solidFill>
                <a:srgbClr val="F3744B"/>
              </a:solidFill>
              <a:sym typeface="+mn-ea"/>
            </a:rPr>
            <a:t/>
          </a:r>
          <a:endParaRPr lang="en-US" altLang="zh-CN" sz="3200">
            <a:solidFill>
              <a:srgbClr val="F3744B"/>
            </a:solidFill>
            <a:sym typeface="+mn-ea"/>
          </a:endParaRPr>
        </a:p>
      </dgm:t>
    </dgm:pt>
    <dgm:pt modelId="{300C790A-C436-4B80-B504-7C7D96CAB753}" cxnId="{86AD4B5D-B0EE-4909-ADCE-E36AE6B13329}" type="parTrans">
      <dgm:prSet/>
      <dgm:spPr/>
    </dgm:pt>
    <dgm:pt modelId="{B44DF4E0-0AD8-4161-89C3-8379DE19084D}" cxnId="{86AD4B5D-B0EE-4909-ADCE-E36AE6B13329}" type="sibTrans">
      <dgm:prSet/>
      <dgm:spPr/>
    </dgm:pt>
    <dgm:pt modelId="{CD169FB5-09E7-4CB3-8B58-F4096FF6B528}">
      <dgm:prSet phldr="0" custT="1"/>
      <dgm:spPr>
        <a:solidFill>
          <a:srgbClr val="F3744B"/>
        </a:solidFill>
      </dgm:spPr>
      <dgm:t>
        <a:bodyPr vert="horz" wrap="square"/>
        <a:p>
          <a:pPr>
            <a:lnSpc>
              <a:spcPct val="100000"/>
            </a:lnSpc>
            <a:spcBef>
              <a:spcPct val="0"/>
            </a:spcBef>
            <a:spcAft>
              <a:spcPct val="35000"/>
            </a:spcAft>
          </a:pPr>
          <a:r>
            <a:rPr lang="en-US" sz="3200">
              <a:solidFill>
                <a:schemeClr val="bg1"/>
              </a:solidFill>
              <a:sym typeface="+mn-ea"/>
            </a:rPr>
            <a:t>100/</a:t>
          </a:r>
          <a:r>
            <a:rPr sz="3200">
              <a:solidFill>
                <a:schemeClr val="bg1"/>
              </a:solidFill>
              <a:sym typeface="+mn-ea"/>
            </a:rPr>
            <a:t>1</a:t>
          </a:r>
          <a:r>
            <a:rPr lang="en-US" altLang="zh-CN" sz="3200">
              <a:solidFill>
                <a:schemeClr val="bg1"/>
              </a:solidFill>
              <a:sym typeface="+mn-ea"/>
            </a:rPr>
            <a:t>00</a:t>
          </a:r>
          <a:r>
            <a:rPr lang="en-US" altLang="zh-CN" sz="3200">
              <a:solidFill>
                <a:schemeClr val="bg1"/>
              </a:solidFill>
              <a:sym typeface="+mn-ea"/>
            </a:rPr>
            <a:t/>
          </a:r>
          <a:endParaRPr lang="en-US" altLang="zh-CN" sz="3200">
            <a:solidFill>
              <a:schemeClr val="bg1"/>
            </a:solidFill>
            <a:sym typeface="+mn-ea"/>
          </a:endParaRPr>
        </a:p>
      </dgm:t>
    </dgm:pt>
    <dgm:pt modelId="{CD5C7B7E-20E9-4D5D-A163-241502A6922D}" cxnId="{5204DE42-EDEE-4595-B26B-15BF7E24C276}" type="parTrans">
      <dgm:prSet/>
      <dgm:spPr/>
    </dgm:pt>
    <dgm:pt modelId="{314697B8-DD82-4F1C-8F47-612B0B6D74B1}" cxnId="{5204DE42-EDEE-4595-B26B-15BF7E24C276}" type="sibTrans">
      <dgm:prSet/>
      <dgm:spPr/>
    </dgm:pt>
    <dgm:pt modelId="{583F358E-C365-4C55-B7BB-3DF5A335504D}">
      <dgm:prSet phldr="0" custT="1"/>
      <dgm:spPr>
        <a:solidFill>
          <a:srgbClr val="F3744B">
            <a:alpha val="75000"/>
          </a:srgbClr>
        </a:solidFill>
      </dgm:spPr>
      <dgm:t>
        <a:bodyPr vert="horz" wrap="square"/>
        <a:p>
          <a:pPr>
            <a:lnSpc>
              <a:spcPct val="100000"/>
            </a:lnSpc>
            <a:spcBef>
              <a:spcPct val="0"/>
            </a:spcBef>
            <a:spcAft>
              <a:spcPct val="35000"/>
            </a:spcAft>
          </a:pPr>
          <a:r>
            <a:rPr lang="en-US" altLang="zh-CN" sz="3200">
              <a:solidFill>
                <a:schemeClr val="bg1"/>
              </a:solidFill>
              <a:sym typeface="+mn-ea"/>
            </a:rPr>
            <a:t>75/</a:t>
          </a:r>
          <a:r>
            <a:rPr lang="en-US" altLang="zh-CN" sz="3200">
              <a:solidFill>
                <a:schemeClr val="bg1"/>
              </a:solidFill>
              <a:sym typeface="+mn-ea"/>
            </a:rPr>
            <a:t>100</a:t>
          </a:r>
          <a:r>
            <a:rPr lang="en-US" altLang="zh-CN" sz="3200">
              <a:solidFill>
                <a:schemeClr val="bg1"/>
              </a:solidFill>
              <a:sym typeface="+mn-ea"/>
            </a:rPr>
            <a:t/>
          </a:r>
          <a:endParaRPr lang="en-US" altLang="zh-CN" sz="3200">
            <a:solidFill>
              <a:schemeClr val="bg1"/>
            </a:solidFill>
            <a:sym typeface="+mn-ea"/>
          </a:endParaRPr>
        </a:p>
      </dgm:t>
    </dgm:pt>
    <dgm:pt modelId="{D100F790-3ED9-428C-9D7A-F81115107BB2}" cxnId="{B4602907-B5E1-47F2-AD4B-E2C26ECBED5C}" type="parTrans">
      <dgm:prSet/>
      <dgm:spPr/>
    </dgm:pt>
    <dgm:pt modelId="{1D7E4BE7-E861-49B2-93D6-102BFC8D87F2}" cxnId="{B4602907-B5E1-47F2-AD4B-E2C26ECBED5C}" type="sibTrans">
      <dgm:prSet/>
      <dgm:spPr/>
    </dgm:pt>
    <dgm:pt modelId="{8FC2087B-DBAB-4B99-92CD-E346FD81DB06}">
      <dgm:prSet phldrT="[Text]" phldr="0" custT="1"/>
      <dgm:spPr>
        <a:solidFill>
          <a:srgbClr val="F3744B">
            <a:alpha val="25000"/>
          </a:srgbClr>
        </a:solidFill>
      </dgm:spPr>
      <dgm:t>
        <a:bodyPr vert="horz" wrap="square"/>
        <a:p>
          <a:pPr>
            <a:lnSpc>
              <a:spcPct val="100000"/>
            </a:lnSpc>
            <a:spcBef>
              <a:spcPct val="0"/>
            </a:spcBef>
            <a:spcAft>
              <a:spcPct val="35000"/>
            </a:spcAft>
          </a:pPr>
          <a:r>
            <a:rPr lang="en-US" altLang="zh-CN" sz="3200">
              <a:solidFill>
                <a:srgbClr val="F3744B"/>
              </a:solidFill>
            </a:rPr>
            <a:t>25/</a:t>
          </a:r>
          <a:r>
            <a:rPr lang="en-US" altLang="zh-CN" sz="3200">
              <a:solidFill>
                <a:srgbClr val="F3744B"/>
              </a:solidFill>
            </a:rPr>
            <a:t>100</a:t>
          </a:r>
          <a:r>
            <a:rPr lang="en-US" altLang="zh-CN" sz="3200">
              <a:solidFill>
                <a:srgbClr val="F3744B"/>
              </a:solidFill>
            </a:rPr>
            <a:t/>
          </a:r>
          <a:endParaRPr lang="en-US" altLang="zh-CN" sz="3200">
            <a:solidFill>
              <a:srgbClr val="F3744B"/>
            </a:solidFill>
          </a:endParaRPr>
        </a:p>
      </dgm:t>
    </dgm:pt>
    <dgm:pt modelId="{7BA47608-A888-42CD-AE60-06756AF5F262}" cxnId="{202CE9B1-22DE-426E-96F2-8D6FB78C3502}" type="parTrans">
      <dgm:prSet/>
      <dgm:spPr/>
    </dgm:pt>
    <dgm:pt modelId="{D4AA31C8-39A3-42E7-885F-549031C4BE38}" cxnId="{202CE9B1-22DE-426E-96F2-8D6FB78C3502}"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B82AB687-4AA3-440C-909A-82FDA3462408}" srcId="{7D2A7BF6-C5C4-4205-9124-9156D5A0FF62}" destId="{65F48770-481A-4163-AFC7-D503548ED498}" srcOrd="0" destOrd="0" parTransId="{B0F50286-39B7-44BA-B5D7-218AF3B2E4E5}" sibTransId="{1EAF902D-B9E5-4236-8885-C26B25E2D413}"/>
    <dgm:cxn modelId="{86AD4B5D-B0EE-4909-ADCE-E36AE6B13329}" srcId="{7D2A7BF6-C5C4-4205-9124-9156D5A0FF62}" destId="{CD7C679E-F1D4-4EF2-8374-7FCE775C0277}" srcOrd="1" destOrd="0" parTransId="{300C790A-C436-4B80-B504-7C7D96CAB753}" sibTransId="{B44DF4E0-0AD8-4161-89C3-8379DE19084D}"/>
    <dgm:cxn modelId="{5204DE42-EDEE-4595-B26B-15BF7E24C276}" srcId="{7D2A7BF6-C5C4-4205-9124-9156D5A0FF62}" destId="{CD169FB5-09E7-4CB3-8B58-F4096FF6B528}" srcOrd="2" destOrd="0" parTransId="{CD5C7B7E-20E9-4D5D-A163-241502A6922D}" sibTransId="{314697B8-DD82-4F1C-8F47-612B0B6D74B1}"/>
    <dgm:cxn modelId="{B4602907-B5E1-47F2-AD4B-E2C26ECBED5C}" srcId="{7D2A7BF6-C5C4-4205-9124-9156D5A0FF62}" destId="{583F358E-C365-4C55-B7BB-3DF5A335504D}" srcOrd="3" destOrd="0" parTransId="{D100F790-3ED9-428C-9D7A-F81115107BB2}" sibTransId="{1D7E4BE7-E861-49B2-93D6-102BFC8D87F2}"/>
    <dgm:cxn modelId="{202CE9B1-22DE-426E-96F2-8D6FB78C3502}" srcId="{7D2A7BF6-C5C4-4205-9124-9156D5A0FF62}" destId="{8FC2087B-DBAB-4B99-92CD-E346FD81DB06}" srcOrd="4" destOrd="0" parTransId="{7BA47608-A888-42CD-AE60-06756AF5F262}" sibTransId="{D4AA31C8-39A3-42E7-885F-549031C4BE38}"/>
    <dgm:cxn modelId="{ED76BDB2-A0B9-42A1-BAA8-66074FD9C65B}" type="presOf" srcId="{7D2A7BF6-C5C4-4205-9124-9156D5A0FF62}" destId="{389ABB26-7898-463D-9239-33CEB89F6AF7}" srcOrd="0" destOrd="0" presId="urn:microsoft.com/office/officeart/2005/8/layout/chart3"/>
    <dgm:cxn modelId="{7362EBA7-AF0D-44E7-BA68-0263CFE773DA}" type="presParOf" srcId="{389ABB26-7898-463D-9239-33CEB89F6AF7}" destId="{9D0F1FAC-E2B7-47D9-AF9E-8567148D7A1D}" srcOrd="0" destOrd="0" presId="urn:microsoft.com/office/officeart/2005/8/layout/chart3"/>
    <dgm:cxn modelId="{BB42416E-95BF-4EB0-93F0-B44218432697}" type="presOf" srcId="{65F48770-481A-4163-AFC7-D503548ED498}" destId="{9D0F1FAC-E2B7-47D9-AF9E-8567148D7A1D}" srcOrd="0" destOrd="0" presId="urn:microsoft.com/office/officeart/2005/8/layout/chart3"/>
    <dgm:cxn modelId="{10E8CAE4-659B-4995-A816-055A7D2D1230}" type="presParOf" srcId="{389ABB26-7898-463D-9239-33CEB89F6AF7}" destId="{170B9FDA-8349-46CB-AD74-A643C221A342}" srcOrd="1" destOrd="0" presId="urn:microsoft.com/office/officeart/2005/8/layout/chart3"/>
    <dgm:cxn modelId="{421C3B3A-3EB6-44C0-A163-9D86AD8BBBC7}" type="presOf" srcId="{65F48770-481A-4163-AFC7-D503548ED498}" destId="{170B9FDA-8349-46CB-AD74-A643C221A342}" srcOrd="1" destOrd="0" presId="urn:microsoft.com/office/officeart/2005/8/layout/chart3"/>
    <dgm:cxn modelId="{FC3173D5-B5B3-4175-8EC8-83AE115D31BF}" type="presParOf" srcId="{389ABB26-7898-463D-9239-33CEB89F6AF7}" destId="{E39900BC-8280-4B85-BA2D-D2EC42E5E3C8}" srcOrd="2" destOrd="0" presId="urn:microsoft.com/office/officeart/2005/8/layout/chart3"/>
    <dgm:cxn modelId="{7C87B4BD-EF18-4227-9F31-92C824A9A1F2}" type="presOf" srcId="{CD7C679E-F1D4-4EF2-8374-7FCE775C0277}" destId="{E39900BC-8280-4B85-BA2D-D2EC42E5E3C8}" srcOrd="0" destOrd="0" presId="urn:microsoft.com/office/officeart/2005/8/layout/chart3"/>
    <dgm:cxn modelId="{8F38584C-71A6-4A5E-B7C8-AB1D4913D4A0}" type="presParOf" srcId="{389ABB26-7898-463D-9239-33CEB89F6AF7}" destId="{D228BC7F-53A7-491C-8EEB-093E1438ECD9}" srcOrd="3" destOrd="0" presId="urn:microsoft.com/office/officeart/2005/8/layout/chart3"/>
    <dgm:cxn modelId="{F01EE9F4-F6D3-4A8A-9423-68B2BC31E9D2}" type="presOf" srcId="{CD7C679E-F1D4-4EF2-8374-7FCE775C0277}" destId="{D228BC7F-53A7-491C-8EEB-093E1438ECD9}" srcOrd="1" destOrd="0" presId="urn:microsoft.com/office/officeart/2005/8/layout/chart3"/>
    <dgm:cxn modelId="{4DA5EB40-C747-46D6-8E69-76BAA3F76938}" type="presParOf" srcId="{389ABB26-7898-463D-9239-33CEB89F6AF7}" destId="{5CA0BC8A-FE97-4043-AD4F-D6CB2A4406DC}" srcOrd="4" destOrd="0" presId="urn:microsoft.com/office/officeart/2005/8/layout/chart3"/>
    <dgm:cxn modelId="{57558387-AAE7-495A-B4BE-108193126120}" type="presOf" srcId="{CD169FB5-09E7-4CB3-8B58-F4096FF6B528}" destId="{5CA0BC8A-FE97-4043-AD4F-D6CB2A4406DC}" srcOrd="0" destOrd="0" presId="urn:microsoft.com/office/officeart/2005/8/layout/chart3"/>
    <dgm:cxn modelId="{B551688A-C567-433F-AD40-A274712904E4}" type="presParOf" srcId="{389ABB26-7898-463D-9239-33CEB89F6AF7}" destId="{B8E19202-8549-46AE-8EC0-72F2657E12EA}" srcOrd="5" destOrd="0" presId="urn:microsoft.com/office/officeart/2005/8/layout/chart3"/>
    <dgm:cxn modelId="{3D8C825F-AD38-4E36-ABEE-D498556B7881}" type="presOf" srcId="{CD169FB5-09E7-4CB3-8B58-F4096FF6B528}" destId="{B8E19202-8549-46AE-8EC0-72F2657E12EA}" srcOrd="1" destOrd="0" presId="urn:microsoft.com/office/officeart/2005/8/layout/chart3"/>
    <dgm:cxn modelId="{4EF7D20A-5580-4B9D-8450-F4433F24600E}" type="presParOf" srcId="{389ABB26-7898-463D-9239-33CEB89F6AF7}" destId="{5B043243-11C2-49FC-8E8B-96E80D28DAC3}" srcOrd="6" destOrd="0" presId="urn:microsoft.com/office/officeart/2005/8/layout/chart3"/>
    <dgm:cxn modelId="{371D98C4-4A94-438C-A43E-38583372C9E2}" type="presOf" srcId="{583F358E-C365-4C55-B7BB-3DF5A335504D}" destId="{5B043243-11C2-49FC-8E8B-96E80D28DAC3}" srcOrd="0" destOrd="0" presId="urn:microsoft.com/office/officeart/2005/8/layout/chart3"/>
    <dgm:cxn modelId="{744229F1-2A5C-4CF8-8410-133C5B1A9923}" type="presParOf" srcId="{389ABB26-7898-463D-9239-33CEB89F6AF7}" destId="{AC84A6ED-70E0-4658-BE93-69DADE8826DA}" srcOrd="7" destOrd="0" presId="urn:microsoft.com/office/officeart/2005/8/layout/chart3"/>
    <dgm:cxn modelId="{8D6D0504-157B-481D-852A-D1DA91882776}" type="presOf" srcId="{583F358E-C365-4C55-B7BB-3DF5A335504D}" destId="{AC84A6ED-70E0-4658-BE93-69DADE8826DA}" srcOrd="1" destOrd="0" presId="urn:microsoft.com/office/officeart/2005/8/layout/chart3"/>
    <dgm:cxn modelId="{B4A456D9-C900-40BC-A131-31EE693AA2AD}" type="presParOf" srcId="{389ABB26-7898-463D-9239-33CEB89F6AF7}" destId="{9794EFB6-7412-4394-9D8E-71077D852876}" srcOrd="8" destOrd="0" presId="urn:microsoft.com/office/officeart/2005/8/layout/chart3"/>
    <dgm:cxn modelId="{69D4ED0B-E999-448C-BD0D-3CA7C352D93A}" type="presOf" srcId="{8FC2087B-DBAB-4B99-92CD-E346FD81DB06}" destId="{9794EFB6-7412-4394-9D8E-71077D852876}" srcOrd="0" destOrd="0" presId="urn:microsoft.com/office/officeart/2005/8/layout/chart3"/>
    <dgm:cxn modelId="{28BC0A84-A8E6-4827-927F-F35C848D04A8}" type="presParOf" srcId="{389ABB26-7898-463D-9239-33CEB89F6AF7}" destId="{EA1286FE-D17A-4B9E-9C10-91AE3E69C163}" srcOrd="9" destOrd="0" presId="urn:microsoft.com/office/officeart/2005/8/layout/chart3"/>
    <dgm:cxn modelId="{52544683-6D2E-43DA-BF46-1163F4948CC3}"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a:ln>
          <a:solidFill>
            <a:srgbClr val="EC4B6C"/>
          </a:solidFill>
        </a:ln>
      </dgm:spPr>
      <dgm:t>
        <a:bodyPr vert="horz" wrap="square"/>
        <a:p>
          <a:pPr>
            <a:lnSpc>
              <a:spcPct val="100000"/>
            </a:lnSpc>
            <a:spcBef>
              <a:spcPct val="0"/>
            </a:spcBef>
            <a:spcAft>
              <a:spcPct val="35000"/>
            </a:spcAft>
          </a:pPr>
          <a:r>
            <a:rPr lang="en-US" altLang="zh-CN" sz="4000">
              <a:solidFill>
                <a:srgbClr val="EC4B6C"/>
              </a:solidFill>
            </a:rPr>
            <a:t>100</a:t>
          </a:r>
          <a:r>
            <a:rPr lang="en-US" altLang="zh-CN" sz="4000">
              <a:solidFill>
                <a:srgbClr val="EC4B6C"/>
              </a:solidFill>
            </a:rPr>
            <a:t/>
          </a:r>
          <a:endParaRPr lang="en-US" altLang="zh-CN" sz="4000">
            <a:solidFill>
              <a:srgbClr val="EC4B6C"/>
            </a:solidFill>
          </a:endParaRPr>
        </a:p>
      </dgm:t>
    </dgm:pt>
    <dgm:pt modelId="{B0F50286-39B7-44BA-B5D7-218AF3B2E4E5}" cxnId="{34348A6D-626C-4231-8F82-15630BC2ED2F}" type="parTrans">
      <dgm:prSet/>
      <dgm:spPr/>
    </dgm:pt>
    <dgm:pt modelId="{1EAF902D-B9E5-4236-8885-C26B25E2D413}" cxnId="{34348A6D-626C-4231-8F82-15630BC2ED2F}" type="sibTrans">
      <dgm:prSet/>
      <dgm:spPr/>
    </dgm:pt>
    <dgm:pt modelId="{CD7C679E-F1D4-4EF2-8374-7FCE775C0277}">
      <dgm:prSet phldr="0" custT="1"/>
      <dgm:spPr>
        <a:ln>
          <a:solidFill>
            <a:srgbClr val="EC4B6C"/>
          </a:solidFill>
        </a:ln>
      </dgm:spPr>
      <dgm:t>
        <a:bodyPr vert="horz" wrap="square"/>
        <a:p>
          <a:pPr>
            <a:lnSpc>
              <a:spcPct val="100000"/>
            </a:lnSpc>
            <a:spcBef>
              <a:spcPct val="0"/>
            </a:spcBef>
            <a:spcAft>
              <a:spcPct val="35000"/>
            </a:spcAft>
          </a:pPr>
          <a:r>
            <a:rPr sz="4000">
              <a:solidFill>
                <a:srgbClr val="EC4B6C"/>
              </a:solidFill>
              <a:sym typeface="+mn-ea"/>
            </a:rPr>
            <a:t>1</a:t>
          </a:r>
          <a:r>
            <a:rPr lang="en-US" altLang="zh-CN" sz="4000">
              <a:solidFill>
                <a:srgbClr val="EC4B6C"/>
              </a:solidFill>
              <a:sym typeface="+mn-ea"/>
            </a:rPr>
            <a:t>00</a:t>
          </a:r>
          <a:r>
            <a:rPr lang="en-US" altLang="zh-CN" sz="4000">
              <a:solidFill>
                <a:srgbClr val="EC4B6C"/>
              </a:solidFill>
              <a:sym typeface="+mn-ea"/>
            </a:rPr>
            <a:t/>
          </a:r>
          <a:endParaRPr lang="en-US" altLang="zh-CN" sz="4000">
            <a:solidFill>
              <a:srgbClr val="EC4B6C"/>
            </a:solidFill>
            <a:sym typeface="+mn-ea"/>
          </a:endParaRPr>
        </a:p>
      </dgm:t>
    </dgm:pt>
    <dgm:pt modelId="{300C790A-C436-4B80-B504-7C7D96CAB753}" cxnId="{2E5B5664-EDB2-447D-B6D6-75A980FA6B26}" type="parTrans">
      <dgm:prSet/>
      <dgm:spPr/>
    </dgm:pt>
    <dgm:pt modelId="{B44DF4E0-0AD8-4161-89C3-8379DE19084D}" cxnId="{2E5B5664-EDB2-447D-B6D6-75A980FA6B26}" type="sibTrans">
      <dgm:prSet/>
      <dgm:spPr/>
    </dgm:pt>
    <dgm:pt modelId="{CD169FB5-09E7-4CB3-8B58-F4096FF6B528}">
      <dgm:prSet phldr="0" custT="1"/>
      <dgm:spPr>
        <a:ln>
          <a:solidFill>
            <a:srgbClr val="EC4B6C"/>
          </a:solidFill>
        </a:ln>
      </dgm:spPr>
      <dgm:t>
        <a:bodyPr vert="horz" wrap="square"/>
        <a:p>
          <a:pPr>
            <a:lnSpc>
              <a:spcPct val="100000"/>
            </a:lnSpc>
            <a:spcBef>
              <a:spcPct val="0"/>
            </a:spcBef>
            <a:spcAft>
              <a:spcPct val="35000"/>
            </a:spcAft>
          </a:pPr>
          <a:r>
            <a:rPr sz="4000">
              <a:solidFill>
                <a:srgbClr val="EC4B6C"/>
              </a:solidFill>
              <a:sym typeface="+mn-ea"/>
            </a:rPr>
            <a:t>1</a:t>
          </a:r>
          <a:r>
            <a:rPr lang="en-US" altLang="zh-CN" sz="4000">
              <a:solidFill>
                <a:srgbClr val="EC4B6C"/>
              </a:solidFill>
              <a:sym typeface="+mn-ea"/>
            </a:rPr>
            <a:t>00</a:t>
          </a:r>
          <a:r>
            <a:rPr lang="en-US" altLang="zh-CN" sz="4000">
              <a:solidFill>
                <a:srgbClr val="EC4B6C"/>
              </a:solidFill>
              <a:sym typeface="+mn-ea"/>
            </a:rPr>
            <a:t/>
          </a:r>
          <a:endParaRPr lang="en-US" altLang="zh-CN" sz="4000">
            <a:solidFill>
              <a:srgbClr val="EC4B6C"/>
            </a:solidFill>
            <a:sym typeface="+mn-ea"/>
          </a:endParaRPr>
        </a:p>
      </dgm:t>
    </dgm:pt>
    <dgm:pt modelId="{CD5C7B7E-20E9-4D5D-A163-241502A6922D}" cxnId="{4CB24E46-BCB9-426E-B749-2FA31D082381}" type="parTrans">
      <dgm:prSet/>
      <dgm:spPr/>
    </dgm:pt>
    <dgm:pt modelId="{314697B8-DD82-4F1C-8F47-612B0B6D74B1}" cxnId="{4CB24E46-BCB9-426E-B749-2FA31D082381}" type="sibTrans">
      <dgm:prSet/>
      <dgm:spPr/>
    </dgm:pt>
    <dgm:pt modelId="{583F358E-C365-4C55-B7BB-3DF5A335504D}">
      <dgm:prSet phldr="0" custT="1"/>
      <dgm:spPr>
        <a:ln>
          <a:solidFill>
            <a:srgbClr val="EC4B6C"/>
          </a:solidFill>
        </a:ln>
      </dgm:spPr>
      <dgm:t>
        <a:bodyPr vert="horz" wrap="square"/>
        <a:p>
          <a:pPr>
            <a:lnSpc>
              <a:spcPct val="100000"/>
            </a:lnSpc>
            <a:spcBef>
              <a:spcPct val="0"/>
            </a:spcBef>
            <a:spcAft>
              <a:spcPct val="35000"/>
            </a:spcAft>
          </a:pPr>
          <a:r>
            <a:rPr lang="en-US" altLang="zh-CN" sz="4000">
              <a:solidFill>
                <a:srgbClr val="EC4B6C"/>
              </a:solidFill>
              <a:sym typeface="+mn-ea"/>
            </a:rPr>
            <a:t>100</a:t>
          </a:r>
          <a:r>
            <a:rPr lang="en-US" altLang="zh-CN" sz="4000">
              <a:solidFill>
                <a:srgbClr val="EC4B6C"/>
              </a:solidFill>
              <a:sym typeface="+mn-ea"/>
            </a:rPr>
            <a:t/>
          </a:r>
          <a:endParaRPr lang="en-US" altLang="zh-CN" sz="4000">
            <a:solidFill>
              <a:srgbClr val="EC4B6C"/>
            </a:solidFill>
            <a:sym typeface="+mn-ea"/>
          </a:endParaRPr>
        </a:p>
      </dgm:t>
    </dgm:pt>
    <dgm:pt modelId="{D100F790-3ED9-428C-9D7A-F81115107BB2}" cxnId="{B98EE459-EF5A-4E42-B730-8C8867390BBC}" type="parTrans">
      <dgm:prSet/>
      <dgm:spPr/>
    </dgm:pt>
    <dgm:pt modelId="{1D7E4BE7-E861-49B2-93D6-102BFC8D87F2}" cxnId="{B98EE459-EF5A-4E42-B730-8C8867390BBC}" type="sibTrans">
      <dgm:prSet/>
      <dgm:spPr/>
    </dgm:pt>
    <dgm:pt modelId="{8FC2087B-DBAB-4B99-92CD-E346FD81DB06}">
      <dgm:prSet phldrT="[Text]" phldr="0" custT="1"/>
      <dgm:spPr>
        <a:ln>
          <a:solidFill>
            <a:srgbClr val="EC4B6C"/>
          </a:solidFill>
        </a:ln>
      </dgm:spPr>
      <dgm:t>
        <a:bodyPr vert="horz" wrap="square"/>
        <a:p>
          <a:pPr>
            <a:lnSpc>
              <a:spcPct val="100000"/>
            </a:lnSpc>
            <a:spcBef>
              <a:spcPct val="0"/>
            </a:spcBef>
            <a:spcAft>
              <a:spcPct val="35000"/>
            </a:spcAft>
          </a:pPr>
          <a:r>
            <a:rPr lang="en-US" altLang="zh-CN" sz="4000">
              <a:solidFill>
                <a:srgbClr val="EC4B6C"/>
              </a:solidFill>
            </a:rPr>
            <a:t>100</a:t>
          </a:r>
          <a:r>
            <a:rPr lang="en-US" altLang="zh-CN" sz="4000">
              <a:solidFill>
                <a:srgbClr val="EC4B6C"/>
              </a:solidFill>
            </a:rPr>
            <a:t/>
          </a:r>
          <a:endParaRPr lang="en-US" altLang="zh-CN" sz="4000">
            <a:solidFill>
              <a:srgbClr val="EC4B6C"/>
            </a:solidFill>
          </a:endParaRPr>
        </a:p>
      </dgm:t>
    </dgm:pt>
    <dgm:pt modelId="{7BA47608-A888-42CD-AE60-06756AF5F262}" cxnId="{0A6F55AC-95F7-4475-BC57-BC7401F1ECFA}" type="parTrans">
      <dgm:prSet/>
      <dgm:spPr/>
    </dgm:pt>
    <dgm:pt modelId="{D4AA31C8-39A3-42E7-885F-549031C4BE38}" cxnId="{0A6F55AC-95F7-4475-BC57-BC7401F1ECFA}"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34348A6D-626C-4231-8F82-15630BC2ED2F}" srcId="{7D2A7BF6-C5C4-4205-9124-9156D5A0FF62}" destId="{65F48770-481A-4163-AFC7-D503548ED498}" srcOrd="0" destOrd="0" parTransId="{B0F50286-39B7-44BA-B5D7-218AF3B2E4E5}" sibTransId="{1EAF902D-B9E5-4236-8885-C26B25E2D413}"/>
    <dgm:cxn modelId="{2E5B5664-EDB2-447D-B6D6-75A980FA6B26}" srcId="{7D2A7BF6-C5C4-4205-9124-9156D5A0FF62}" destId="{CD7C679E-F1D4-4EF2-8374-7FCE775C0277}" srcOrd="1" destOrd="0" parTransId="{300C790A-C436-4B80-B504-7C7D96CAB753}" sibTransId="{B44DF4E0-0AD8-4161-89C3-8379DE19084D}"/>
    <dgm:cxn modelId="{4CB24E46-BCB9-426E-B749-2FA31D082381}" srcId="{7D2A7BF6-C5C4-4205-9124-9156D5A0FF62}" destId="{CD169FB5-09E7-4CB3-8B58-F4096FF6B528}" srcOrd="2" destOrd="0" parTransId="{CD5C7B7E-20E9-4D5D-A163-241502A6922D}" sibTransId="{314697B8-DD82-4F1C-8F47-612B0B6D74B1}"/>
    <dgm:cxn modelId="{B98EE459-EF5A-4E42-B730-8C8867390BBC}" srcId="{7D2A7BF6-C5C4-4205-9124-9156D5A0FF62}" destId="{583F358E-C365-4C55-B7BB-3DF5A335504D}" srcOrd="3" destOrd="0" parTransId="{D100F790-3ED9-428C-9D7A-F81115107BB2}" sibTransId="{1D7E4BE7-E861-49B2-93D6-102BFC8D87F2}"/>
    <dgm:cxn modelId="{0A6F55AC-95F7-4475-BC57-BC7401F1ECFA}" srcId="{7D2A7BF6-C5C4-4205-9124-9156D5A0FF62}" destId="{8FC2087B-DBAB-4B99-92CD-E346FD81DB06}" srcOrd="4" destOrd="0" parTransId="{7BA47608-A888-42CD-AE60-06756AF5F262}" sibTransId="{D4AA31C8-39A3-42E7-885F-549031C4BE38}"/>
    <dgm:cxn modelId="{8F5331DC-0EC3-45BF-B64E-183E7F6F5BE9}" type="presOf" srcId="{7D2A7BF6-C5C4-4205-9124-9156D5A0FF62}" destId="{389ABB26-7898-463D-9239-33CEB89F6AF7}" srcOrd="0" destOrd="0" presId="urn:microsoft.com/office/officeart/2005/8/layout/chart3"/>
    <dgm:cxn modelId="{4B0303B5-60E7-4039-80E1-67678ACA7BF0}" type="presParOf" srcId="{389ABB26-7898-463D-9239-33CEB89F6AF7}" destId="{9D0F1FAC-E2B7-47D9-AF9E-8567148D7A1D}" srcOrd="0" destOrd="0" presId="urn:microsoft.com/office/officeart/2005/8/layout/chart3"/>
    <dgm:cxn modelId="{F33F3174-FC01-46B3-8361-5AE221AB839B}" type="presOf" srcId="{65F48770-481A-4163-AFC7-D503548ED498}" destId="{9D0F1FAC-E2B7-47D9-AF9E-8567148D7A1D}" srcOrd="0" destOrd="0" presId="urn:microsoft.com/office/officeart/2005/8/layout/chart3"/>
    <dgm:cxn modelId="{1E1A61A3-6885-4C97-8E49-C10EC6CDCAF3}" type="presParOf" srcId="{389ABB26-7898-463D-9239-33CEB89F6AF7}" destId="{170B9FDA-8349-46CB-AD74-A643C221A342}" srcOrd="1" destOrd="0" presId="urn:microsoft.com/office/officeart/2005/8/layout/chart3"/>
    <dgm:cxn modelId="{C868D971-7F06-4B98-8180-178E56F550EB}" type="presOf" srcId="{65F48770-481A-4163-AFC7-D503548ED498}" destId="{170B9FDA-8349-46CB-AD74-A643C221A342}" srcOrd="1" destOrd="0" presId="urn:microsoft.com/office/officeart/2005/8/layout/chart3"/>
    <dgm:cxn modelId="{628B968F-7012-4276-9A5F-05BD0BC29770}" type="presParOf" srcId="{389ABB26-7898-463D-9239-33CEB89F6AF7}" destId="{E39900BC-8280-4B85-BA2D-D2EC42E5E3C8}" srcOrd="2" destOrd="0" presId="urn:microsoft.com/office/officeart/2005/8/layout/chart3"/>
    <dgm:cxn modelId="{BC045CBE-0CBE-4292-A88A-F6D40C57B4C0}" type="presOf" srcId="{CD7C679E-F1D4-4EF2-8374-7FCE775C0277}" destId="{E39900BC-8280-4B85-BA2D-D2EC42E5E3C8}" srcOrd="0" destOrd="0" presId="urn:microsoft.com/office/officeart/2005/8/layout/chart3"/>
    <dgm:cxn modelId="{F1127FFA-352C-4CA8-A289-87335D05E065}" type="presParOf" srcId="{389ABB26-7898-463D-9239-33CEB89F6AF7}" destId="{D228BC7F-53A7-491C-8EEB-093E1438ECD9}" srcOrd="3" destOrd="0" presId="urn:microsoft.com/office/officeart/2005/8/layout/chart3"/>
    <dgm:cxn modelId="{9BD8036F-660D-46E6-9944-F2E943EF5BEF}" type="presOf" srcId="{CD7C679E-F1D4-4EF2-8374-7FCE775C0277}" destId="{D228BC7F-53A7-491C-8EEB-093E1438ECD9}" srcOrd="1" destOrd="0" presId="urn:microsoft.com/office/officeart/2005/8/layout/chart3"/>
    <dgm:cxn modelId="{8AD0195A-B6C5-44A9-A42D-4F0176B7939C}" type="presParOf" srcId="{389ABB26-7898-463D-9239-33CEB89F6AF7}" destId="{5CA0BC8A-FE97-4043-AD4F-D6CB2A4406DC}" srcOrd="4" destOrd="0" presId="urn:microsoft.com/office/officeart/2005/8/layout/chart3"/>
    <dgm:cxn modelId="{830BBB83-887F-4DA6-AC58-AD15D1649268}" type="presOf" srcId="{CD169FB5-09E7-4CB3-8B58-F4096FF6B528}" destId="{5CA0BC8A-FE97-4043-AD4F-D6CB2A4406DC}" srcOrd="0" destOrd="0" presId="urn:microsoft.com/office/officeart/2005/8/layout/chart3"/>
    <dgm:cxn modelId="{92A3662A-D1A4-4A44-9424-FB5B4531A752}" type="presParOf" srcId="{389ABB26-7898-463D-9239-33CEB89F6AF7}" destId="{B8E19202-8549-46AE-8EC0-72F2657E12EA}" srcOrd="5" destOrd="0" presId="urn:microsoft.com/office/officeart/2005/8/layout/chart3"/>
    <dgm:cxn modelId="{D4587D18-D8EA-4AC2-897A-63F3403244D5}" type="presOf" srcId="{CD169FB5-09E7-4CB3-8B58-F4096FF6B528}" destId="{B8E19202-8549-46AE-8EC0-72F2657E12EA}" srcOrd="1" destOrd="0" presId="urn:microsoft.com/office/officeart/2005/8/layout/chart3"/>
    <dgm:cxn modelId="{E76B5374-3671-4C3B-A34F-C645D81806B9}" type="presParOf" srcId="{389ABB26-7898-463D-9239-33CEB89F6AF7}" destId="{5B043243-11C2-49FC-8E8B-96E80D28DAC3}" srcOrd="6" destOrd="0" presId="urn:microsoft.com/office/officeart/2005/8/layout/chart3"/>
    <dgm:cxn modelId="{42D16842-BEE5-4612-997E-77245CBD2590}" type="presOf" srcId="{583F358E-C365-4C55-B7BB-3DF5A335504D}" destId="{5B043243-11C2-49FC-8E8B-96E80D28DAC3}" srcOrd="0" destOrd="0" presId="urn:microsoft.com/office/officeart/2005/8/layout/chart3"/>
    <dgm:cxn modelId="{97FE1AC4-C3BC-49CB-BFDE-743BE1B3AA47}" type="presParOf" srcId="{389ABB26-7898-463D-9239-33CEB89F6AF7}" destId="{AC84A6ED-70E0-4658-BE93-69DADE8826DA}" srcOrd="7" destOrd="0" presId="urn:microsoft.com/office/officeart/2005/8/layout/chart3"/>
    <dgm:cxn modelId="{5F0E89C2-0404-46FF-8E55-1C6990DDDBD6}" type="presOf" srcId="{583F358E-C365-4C55-B7BB-3DF5A335504D}" destId="{AC84A6ED-70E0-4658-BE93-69DADE8826DA}" srcOrd="1" destOrd="0" presId="urn:microsoft.com/office/officeart/2005/8/layout/chart3"/>
    <dgm:cxn modelId="{34D561A7-9902-4211-9CF2-1172FEA54F81}" type="presParOf" srcId="{389ABB26-7898-463D-9239-33CEB89F6AF7}" destId="{9794EFB6-7412-4394-9D8E-71077D852876}" srcOrd="8" destOrd="0" presId="urn:microsoft.com/office/officeart/2005/8/layout/chart3"/>
    <dgm:cxn modelId="{8722800D-7E54-48CC-B9D9-AE2C356C930A}" type="presOf" srcId="{8FC2087B-DBAB-4B99-92CD-E346FD81DB06}" destId="{9794EFB6-7412-4394-9D8E-71077D852876}" srcOrd="0" destOrd="0" presId="urn:microsoft.com/office/officeart/2005/8/layout/chart3"/>
    <dgm:cxn modelId="{BCA42338-0A5E-482B-9EF7-B9ED41C22522}" type="presParOf" srcId="{389ABB26-7898-463D-9239-33CEB89F6AF7}" destId="{EA1286FE-D17A-4B9E-9C10-91AE3E69C163}" srcOrd="9" destOrd="0" presId="urn:microsoft.com/office/officeart/2005/8/layout/chart3"/>
    <dgm:cxn modelId="{9654F645-70F8-46B4-8F2D-A2896C91EE8C}"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E846EAD6-BBE3-4FB9-A0D4-DF7001E4EB14}" type="parTrans">
      <dgm:prSet/>
      <dgm:spPr/>
    </dgm:pt>
    <dgm:pt modelId="{66F3CD11-6360-47FC-B16E-09D287CFF570}" cxnId="{E846EAD6-BBE3-4FB9-A0D4-DF7001E4EB14}"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CF8C68E1-C5A0-4C59-8921-6EECDB9F8077}" type="parTrans">
      <dgm:prSet/>
      <dgm:spPr/>
    </dgm:pt>
    <dgm:pt modelId="{2E62AB09-D0F6-438F-9C66-EA56C3C41BD4}" cxnId="{CF8C68E1-C5A0-4C59-8921-6EECDB9F8077}" type="sibTrans">
      <dgm:prSet/>
      <dgm:spPr/>
    </dgm:pt>
    <dgm:pt modelId="{CB84C01F-80D0-4070-80A6-CB6614DA8F48}">
      <dgm:prSet phldrT="[Text]" phldr="0" custT="0"/>
      <dgm:spPr>
        <a:solidFill>
          <a:schemeClr val="bg1"/>
        </a:solidFill>
        <a:ln>
          <a:solidFill>
            <a:srgbClr val="EC4B6C"/>
          </a:solidFill>
        </a:ln>
      </dgm:spPr>
      <dgm:t>
        <a:bodyPr vert="horz" wrap="square"/>
        <a:p>
          <a:pPr>
            <a:lnSpc>
              <a:spcPct val="100000"/>
            </a:lnSpc>
            <a:spcBef>
              <a:spcPct val="0"/>
            </a:spcBef>
            <a:spcAft>
              <a:spcPct val="35000"/>
            </a:spcAft>
          </a:pPr>
          <a:r>
            <a:rPr lang="en-US" altLang="zh-CN" b="1">
              <a:solidFill>
                <a:srgbClr val="EC4B6C"/>
              </a:solidFill>
            </a:rPr>
            <a:t>3</a:t>
          </a:r>
          <a:r>
            <a:rPr lang="en-US" altLang="zh-CN" b="1">
              <a:solidFill>
                <a:srgbClr val="EC4B6C"/>
              </a:solidFill>
            </a:rPr>
            <a:t/>
          </a:r>
          <a:endParaRPr lang="en-US" altLang="zh-CN" b="1">
            <a:solidFill>
              <a:srgbClr val="EC4B6C"/>
            </a:solidFill>
          </a:endParaRPr>
        </a:p>
      </dgm:t>
    </dgm:pt>
    <dgm:pt modelId="{BD679D04-73EA-4B88-AC52-631A0355AF75}" cxnId="{6914ACB9-154F-4E4A-BA0D-0DA3AA4C3E72}" type="parTrans">
      <dgm:prSet/>
      <dgm:spPr/>
    </dgm:pt>
    <dgm:pt modelId="{3D21CAD6-6F72-4608-B9D4-571910F9A702}" cxnId="{6914ACB9-154F-4E4A-BA0D-0DA3AA4C3E72}" type="sibTrans">
      <dgm:prSet/>
      <dgm:spPr/>
    </dgm:pt>
    <dgm:pt modelId="{8417674F-0986-420A-A048-D2D487861FCA}">
      <dgm:prSet phldr="0" custT="0"/>
      <dgm:spPr>
        <a:solidFill>
          <a:schemeClr val="bg1"/>
        </a:solid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4</a:t>
          </a:r>
          <a:r>
            <a:rPr lang="en-US" b="1">
              <a:solidFill>
                <a:srgbClr val="EC4B6C"/>
              </a:solidFill>
              <a:sym typeface="+mn-ea"/>
            </a:rPr>
            <a:t/>
          </a:r>
          <a:endParaRPr lang="en-US" b="1">
            <a:solidFill>
              <a:srgbClr val="EC4B6C"/>
            </a:solidFill>
            <a:sym typeface="+mn-ea"/>
          </a:endParaRPr>
        </a:p>
      </dgm:t>
    </dgm:pt>
    <dgm:pt modelId="{74E2CB06-9F00-4CE3-BEE0-04A326B49CCC}" cxnId="{0A5142F5-9DD1-4EB4-B830-CED19F291C70}" type="parTrans">
      <dgm:prSet/>
      <dgm:spPr/>
    </dgm:pt>
    <dgm:pt modelId="{0228FD14-CB2B-4AB0-98DE-7E40DCECDD11}" cxnId="{0A5142F5-9DD1-4EB4-B830-CED19F291C70}" type="sibTrans">
      <dgm:prSet/>
      <dgm:spPr/>
    </dgm:pt>
    <dgm:pt modelId="{251DB959-2A8F-4973-AD16-83FDACB644C0}">
      <dgm:prSet phldr="0" custT="0"/>
      <dgm:spPr>
        <a:solidFill>
          <a:schemeClr val="bg1"/>
        </a:solid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5</a:t>
          </a:r>
          <a:r>
            <a:rPr lang="en-US" b="1">
              <a:solidFill>
                <a:srgbClr val="EC4B6C"/>
              </a:solidFill>
              <a:sym typeface="+mn-ea"/>
            </a:rPr>
            <a:t/>
          </a:r>
          <a:endParaRPr lang="en-US" b="1">
            <a:solidFill>
              <a:srgbClr val="EC4B6C"/>
            </a:solidFill>
            <a:sym typeface="+mn-ea"/>
          </a:endParaRPr>
        </a:p>
      </dgm:t>
    </dgm:pt>
    <dgm:pt modelId="{0E1CCF81-471E-4065-AFB4-915447AEDAD9}" cxnId="{1D5016D5-6E4B-48B8-A543-A82F4B1CD995}" type="parTrans">
      <dgm:prSet/>
      <dgm:spPr/>
    </dgm:pt>
    <dgm:pt modelId="{EB55FEF3-E39B-4682-9891-27C22740FE32}" cxnId="{1D5016D5-6E4B-48B8-A543-A82F4B1CD995}"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E846EAD6-BBE3-4FB9-A0D4-DF7001E4EB14}" srcId="{9DB23D42-BC25-41C4-9A3F-A3E78CFB9E14}" destId="{4B5DF693-4886-4E9C-B265-25DF30A69707}" srcOrd="0" destOrd="0" parTransId="{C45242E4-C1BE-46EE-AFF4-3FF6BC67FF5A}" sibTransId="{66F3CD11-6360-47FC-B16E-09D287CFF570}"/>
    <dgm:cxn modelId="{CF8C68E1-C5A0-4C59-8921-6EECDB9F8077}" srcId="{9DB23D42-BC25-41C4-9A3F-A3E78CFB9E14}" destId="{D21DC186-0676-45FC-9354-C0188C2FF392}" srcOrd="1" destOrd="0" parTransId="{33F77309-AEA6-42F5-AB74-D99CE411FBE2}" sibTransId="{2E62AB09-D0F6-438F-9C66-EA56C3C41BD4}"/>
    <dgm:cxn modelId="{6914ACB9-154F-4E4A-BA0D-0DA3AA4C3E72}" srcId="{9DB23D42-BC25-41C4-9A3F-A3E78CFB9E14}" destId="{CB84C01F-80D0-4070-80A6-CB6614DA8F48}" srcOrd="2" destOrd="0" parTransId="{BD679D04-73EA-4B88-AC52-631A0355AF75}" sibTransId="{3D21CAD6-6F72-4608-B9D4-571910F9A702}"/>
    <dgm:cxn modelId="{0A5142F5-9DD1-4EB4-B830-CED19F291C70}" srcId="{9DB23D42-BC25-41C4-9A3F-A3E78CFB9E14}" destId="{8417674F-0986-420A-A048-D2D487861FCA}" srcOrd="3" destOrd="0" parTransId="{74E2CB06-9F00-4CE3-BEE0-04A326B49CCC}" sibTransId="{0228FD14-CB2B-4AB0-98DE-7E40DCECDD11}"/>
    <dgm:cxn modelId="{1D5016D5-6E4B-48B8-A543-A82F4B1CD995}" srcId="{9DB23D42-BC25-41C4-9A3F-A3E78CFB9E14}" destId="{251DB959-2A8F-4973-AD16-83FDACB644C0}" srcOrd="4" destOrd="0" parTransId="{0E1CCF81-471E-4065-AFB4-915447AEDAD9}" sibTransId="{EB55FEF3-E39B-4682-9891-27C22740FE32}"/>
    <dgm:cxn modelId="{D066CFED-FB06-4526-92D0-710EA2B49B55}" type="presOf" srcId="{9DB23D42-BC25-41C4-9A3F-A3E78CFB9E14}" destId="{B84BFEFB-261E-437C-AD9E-90ED8A3C8045}" srcOrd="0" destOrd="0" presId="urn:microsoft.com/office/officeart/2005/8/layout/hChevron3"/>
    <dgm:cxn modelId="{44181C1D-4CB4-4F50-B42C-1DABF38770E3}" type="presParOf" srcId="{B84BFEFB-261E-437C-AD9E-90ED8A3C8045}" destId="{1450B55C-E4AF-4C4A-86D5-6F08C883C8A1}" srcOrd="0" destOrd="0" presId="urn:microsoft.com/office/officeart/2005/8/layout/hChevron3"/>
    <dgm:cxn modelId="{55C918B7-835E-4106-B448-1F1CEE2FEBA9}" type="presOf" srcId="{4B5DF693-4886-4E9C-B265-25DF30A69707}" destId="{1450B55C-E4AF-4C4A-86D5-6F08C883C8A1}" srcOrd="0" destOrd="0" presId="urn:microsoft.com/office/officeart/2005/8/layout/hChevron3"/>
    <dgm:cxn modelId="{0E8A5518-5719-4EB5-8000-8BCE4F710318}" type="presParOf" srcId="{B84BFEFB-261E-437C-AD9E-90ED8A3C8045}" destId="{B9E1FA38-2042-466B-8091-F149A9FE2767}" srcOrd="1" destOrd="0" presId="urn:microsoft.com/office/officeart/2005/8/layout/hChevron3"/>
    <dgm:cxn modelId="{01316FCC-2256-47FC-AE27-42B4F9454866}" type="presParOf" srcId="{B84BFEFB-261E-437C-AD9E-90ED8A3C8045}" destId="{97ED5984-E182-4084-893A-3007DB7F6057}" srcOrd="2" destOrd="0" presId="urn:microsoft.com/office/officeart/2005/8/layout/hChevron3"/>
    <dgm:cxn modelId="{B615412A-E4B7-4BD7-9382-577BCA05843C}" type="presOf" srcId="{D21DC186-0676-45FC-9354-C0188C2FF392}" destId="{97ED5984-E182-4084-893A-3007DB7F6057}" srcOrd="0" destOrd="0" presId="urn:microsoft.com/office/officeart/2005/8/layout/hChevron3"/>
    <dgm:cxn modelId="{B513248F-C494-4203-972A-741B1C21D612}" type="presParOf" srcId="{B84BFEFB-261E-437C-AD9E-90ED8A3C8045}" destId="{D2344F82-2A90-412D-B813-61B1B47F68C7}" srcOrd="3" destOrd="0" presId="urn:microsoft.com/office/officeart/2005/8/layout/hChevron3"/>
    <dgm:cxn modelId="{6886A5EB-1B79-4EB7-9DFE-385A5769EC6F}" type="presParOf" srcId="{B84BFEFB-261E-437C-AD9E-90ED8A3C8045}" destId="{BA1BBACD-C964-4429-B8AC-A0F655E890BE}" srcOrd="4" destOrd="0" presId="urn:microsoft.com/office/officeart/2005/8/layout/hChevron3"/>
    <dgm:cxn modelId="{478FA493-2446-4A7D-B5E9-035E6CCD2C81}" type="presOf" srcId="{CB84C01F-80D0-4070-80A6-CB6614DA8F48}" destId="{BA1BBACD-C964-4429-B8AC-A0F655E890BE}" srcOrd="0" destOrd="0" presId="urn:microsoft.com/office/officeart/2005/8/layout/hChevron3"/>
    <dgm:cxn modelId="{356D4B1D-F3A5-48B1-99CB-30D9556DC5BC}" type="presParOf" srcId="{B84BFEFB-261E-437C-AD9E-90ED8A3C8045}" destId="{4FA7BFBD-A08F-4EDE-B3CC-A77718BB0D71}" srcOrd="5" destOrd="0" presId="urn:microsoft.com/office/officeart/2005/8/layout/hChevron3"/>
    <dgm:cxn modelId="{6D99E4B1-01C2-4622-8FE4-58BCB481B991}" type="presParOf" srcId="{B84BFEFB-261E-437C-AD9E-90ED8A3C8045}" destId="{B962C7BE-5EDB-4FD8-9D89-0510E0C721E3}" srcOrd="6" destOrd="0" presId="urn:microsoft.com/office/officeart/2005/8/layout/hChevron3"/>
    <dgm:cxn modelId="{A6CAE3E9-D9EE-48CB-9A13-3EC1973F0556}" type="presOf" srcId="{8417674F-0986-420A-A048-D2D487861FCA}" destId="{B962C7BE-5EDB-4FD8-9D89-0510E0C721E3}" srcOrd="0" destOrd="0" presId="urn:microsoft.com/office/officeart/2005/8/layout/hChevron3"/>
    <dgm:cxn modelId="{C657A2A7-8339-43DA-BD7A-D8C1F3FAAC20}" type="presParOf" srcId="{B84BFEFB-261E-437C-AD9E-90ED8A3C8045}" destId="{EB5745D8-3663-41A7-8218-96A38E2F51F3}" srcOrd="7" destOrd="0" presId="urn:microsoft.com/office/officeart/2005/8/layout/hChevron3"/>
    <dgm:cxn modelId="{CD7CD4BF-4BE6-418F-8DBC-53A421317149}" type="presParOf" srcId="{B84BFEFB-261E-437C-AD9E-90ED8A3C8045}" destId="{899B0F3C-24D9-4638-8824-FB8C747FCC7B}" srcOrd="8" destOrd="0" presId="urn:microsoft.com/office/officeart/2005/8/layout/hChevron3"/>
    <dgm:cxn modelId="{67B3F088-2C2C-408A-9FB2-9B8A16E5A8D4}"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BF927BCF-7BA5-43D6-926C-0319864D7A0C}" type="parTrans">
      <dgm:prSet/>
      <dgm:spPr/>
    </dgm:pt>
    <dgm:pt modelId="{66F3CD11-6360-47FC-B16E-09D287CFF570}" cxnId="{BF927BCF-7BA5-43D6-926C-0319864D7A0C}"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F6041358-4AB2-4111-A2DC-7E9E43D320FF}" type="parTrans">
      <dgm:prSet/>
      <dgm:spPr/>
    </dgm:pt>
    <dgm:pt modelId="{2E62AB09-D0F6-438F-9C66-EA56C3C41BD4}" cxnId="{F6041358-4AB2-4111-A2DC-7E9E43D320FF}"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B3130DA1-44BD-4A2A-8A27-4C6ACDDB8DAF}" type="parTrans">
      <dgm:prSet/>
      <dgm:spPr/>
    </dgm:pt>
    <dgm:pt modelId="{3D21CAD6-6F72-4608-B9D4-571910F9A702}" cxnId="{B3130DA1-44BD-4A2A-8A27-4C6ACDDB8DAF}" type="sibTrans">
      <dgm:prSet/>
      <dgm:spPr/>
    </dgm:pt>
    <dgm:pt modelId="{8417674F-0986-420A-A048-D2D487861FCA}">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1D47C32E-4D91-470D-8EB1-2F53597B71A1}" type="parTrans">
      <dgm:prSet/>
      <dgm:spPr/>
    </dgm:pt>
    <dgm:pt modelId="{0228FD14-CB2B-4AB0-98DE-7E40DCECDD11}" cxnId="{1D47C32E-4D91-470D-8EB1-2F53597B71A1}" type="sibTrans">
      <dgm:prSet/>
      <dgm:spPr/>
    </dgm:pt>
    <dgm:pt modelId="{251DB959-2A8F-4973-AD16-83FDACB644C0}">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5</a:t>
          </a:r>
          <a:r>
            <a:rPr lang="en-US" b="1">
              <a:solidFill>
                <a:schemeClr val="bg1"/>
              </a:solidFill>
              <a:sym typeface="+mn-ea"/>
            </a:rPr>
            <a:t/>
          </a:r>
          <a:endParaRPr lang="en-US" b="1">
            <a:solidFill>
              <a:schemeClr val="bg1"/>
            </a:solidFill>
            <a:sym typeface="+mn-ea"/>
          </a:endParaRPr>
        </a:p>
      </dgm:t>
    </dgm:pt>
    <dgm:pt modelId="{0E1CCF81-471E-4065-AFB4-915447AEDAD9}" cxnId="{9542A114-EF3A-4999-8105-A7B1D954B2D1}" type="parTrans">
      <dgm:prSet/>
      <dgm:spPr/>
    </dgm:pt>
    <dgm:pt modelId="{EB55FEF3-E39B-4682-9891-27C22740FE32}" cxnId="{9542A114-EF3A-4999-8105-A7B1D954B2D1}"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BF927BCF-7BA5-43D6-926C-0319864D7A0C}" srcId="{9DB23D42-BC25-41C4-9A3F-A3E78CFB9E14}" destId="{4B5DF693-4886-4E9C-B265-25DF30A69707}" srcOrd="0" destOrd="0" parTransId="{C45242E4-C1BE-46EE-AFF4-3FF6BC67FF5A}" sibTransId="{66F3CD11-6360-47FC-B16E-09D287CFF570}"/>
    <dgm:cxn modelId="{F6041358-4AB2-4111-A2DC-7E9E43D320FF}" srcId="{9DB23D42-BC25-41C4-9A3F-A3E78CFB9E14}" destId="{D21DC186-0676-45FC-9354-C0188C2FF392}" srcOrd="1" destOrd="0" parTransId="{33F77309-AEA6-42F5-AB74-D99CE411FBE2}" sibTransId="{2E62AB09-D0F6-438F-9C66-EA56C3C41BD4}"/>
    <dgm:cxn modelId="{B3130DA1-44BD-4A2A-8A27-4C6ACDDB8DAF}" srcId="{9DB23D42-BC25-41C4-9A3F-A3E78CFB9E14}" destId="{CB84C01F-80D0-4070-80A6-CB6614DA8F48}" srcOrd="2" destOrd="0" parTransId="{BD679D04-73EA-4B88-AC52-631A0355AF75}" sibTransId="{3D21CAD6-6F72-4608-B9D4-571910F9A702}"/>
    <dgm:cxn modelId="{1D47C32E-4D91-470D-8EB1-2F53597B71A1}" srcId="{9DB23D42-BC25-41C4-9A3F-A3E78CFB9E14}" destId="{8417674F-0986-420A-A048-D2D487861FCA}" srcOrd="3" destOrd="0" parTransId="{74E2CB06-9F00-4CE3-BEE0-04A326B49CCC}" sibTransId="{0228FD14-CB2B-4AB0-98DE-7E40DCECDD11}"/>
    <dgm:cxn modelId="{9542A114-EF3A-4999-8105-A7B1D954B2D1}" srcId="{9DB23D42-BC25-41C4-9A3F-A3E78CFB9E14}" destId="{251DB959-2A8F-4973-AD16-83FDACB644C0}" srcOrd="4" destOrd="0" parTransId="{0E1CCF81-471E-4065-AFB4-915447AEDAD9}" sibTransId="{EB55FEF3-E39B-4682-9891-27C22740FE32}"/>
    <dgm:cxn modelId="{4372D481-16A8-4F9F-AE2D-8156E8C1DB08}" type="presOf" srcId="{9DB23D42-BC25-41C4-9A3F-A3E78CFB9E14}" destId="{B84BFEFB-261E-437C-AD9E-90ED8A3C8045}" srcOrd="0" destOrd="0" presId="urn:microsoft.com/office/officeart/2005/8/layout/hChevron3"/>
    <dgm:cxn modelId="{F145AFF8-6DA4-4C4B-A06F-CB8D706A4DB9}" type="presParOf" srcId="{B84BFEFB-261E-437C-AD9E-90ED8A3C8045}" destId="{1450B55C-E4AF-4C4A-86D5-6F08C883C8A1}" srcOrd="0" destOrd="0" presId="urn:microsoft.com/office/officeart/2005/8/layout/hChevron3"/>
    <dgm:cxn modelId="{47DC7953-7A28-423A-A90E-D4F1C46BDA2F}" type="presOf" srcId="{4B5DF693-4886-4E9C-B265-25DF30A69707}" destId="{1450B55C-E4AF-4C4A-86D5-6F08C883C8A1}" srcOrd="0" destOrd="0" presId="urn:microsoft.com/office/officeart/2005/8/layout/hChevron3"/>
    <dgm:cxn modelId="{C51B4B48-A290-47B5-9B0D-68799FE528DE}" type="presParOf" srcId="{B84BFEFB-261E-437C-AD9E-90ED8A3C8045}" destId="{B9E1FA38-2042-466B-8091-F149A9FE2767}" srcOrd="1" destOrd="0" presId="urn:microsoft.com/office/officeart/2005/8/layout/hChevron3"/>
    <dgm:cxn modelId="{D7BBBB40-49FF-44D9-AE7A-63242EA0675F}" type="presParOf" srcId="{B84BFEFB-261E-437C-AD9E-90ED8A3C8045}" destId="{97ED5984-E182-4084-893A-3007DB7F6057}" srcOrd="2" destOrd="0" presId="urn:microsoft.com/office/officeart/2005/8/layout/hChevron3"/>
    <dgm:cxn modelId="{BA319F76-31A6-4BF9-911D-5F5465313C45}" type="presOf" srcId="{D21DC186-0676-45FC-9354-C0188C2FF392}" destId="{97ED5984-E182-4084-893A-3007DB7F6057}" srcOrd="0" destOrd="0" presId="urn:microsoft.com/office/officeart/2005/8/layout/hChevron3"/>
    <dgm:cxn modelId="{AAB303B3-E29C-4CF8-A5B9-3CE25E21CC86}" type="presParOf" srcId="{B84BFEFB-261E-437C-AD9E-90ED8A3C8045}" destId="{D2344F82-2A90-412D-B813-61B1B47F68C7}" srcOrd="3" destOrd="0" presId="urn:microsoft.com/office/officeart/2005/8/layout/hChevron3"/>
    <dgm:cxn modelId="{6DB8F4A4-4E1A-4316-A5AE-86FF3EF2650F}" type="presParOf" srcId="{B84BFEFB-261E-437C-AD9E-90ED8A3C8045}" destId="{BA1BBACD-C964-4429-B8AC-A0F655E890BE}" srcOrd="4" destOrd="0" presId="urn:microsoft.com/office/officeart/2005/8/layout/hChevron3"/>
    <dgm:cxn modelId="{CE4194BF-65C4-42CF-8042-8286C0C25BFE}" type="presOf" srcId="{CB84C01F-80D0-4070-80A6-CB6614DA8F48}" destId="{BA1BBACD-C964-4429-B8AC-A0F655E890BE}" srcOrd="0" destOrd="0" presId="urn:microsoft.com/office/officeart/2005/8/layout/hChevron3"/>
    <dgm:cxn modelId="{8E8072BB-0935-4FA8-B8EB-CBAC3EDC0523}" type="presParOf" srcId="{B84BFEFB-261E-437C-AD9E-90ED8A3C8045}" destId="{4FA7BFBD-A08F-4EDE-B3CC-A77718BB0D71}" srcOrd="5" destOrd="0" presId="urn:microsoft.com/office/officeart/2005/8/layout/hChevron3"/>
    <dgm:cxn modelId="{00CDF042-9950-4D7F-994F-CAA2F118003F}" type="presParOf" srcId="{B84BFEFB-261E-437C-AD9E-90ED8A3C8045}" destId="{B962C7BE-5EDB-4FD8-9D89-0510E0C721E3}" srcOrd="6" destOrd="0" presId="urn:microsoft.com/office/officeart/2005/8/layout/hChevron3"/>
    <dgm:cxn modelId="{961201D4-082D-49D5-83FB-4D77AF01B4BB}" type="presOf" srcId="{8417674F-0986-420A-A048-D2D487861FCA}" destId="{B962C7BE-5EDB-4FD8-9D89-0510E0C721E3}" srcOrd="0" destOrd="0" presId="urn:microsoft.com/office/officeart/2005/8/layout/hChevron3"/>
    <dgm:cxn modelId="{0DD3EB51-7842-4AAF-860B-19A20956E1E4}" type="presParOf" srcId="{B84BFEFB-261E-437C-AD9E-90ED8A3C8045}" destId="{EB5745D8-3663-41A7-8218-96A38E2F51F3}" srcOrd="7" destOrd="0" presId="urn:microsoft.com/office/officeart/2005/8/layout/hChevron3"/>
    <dgm:cxn modelId="{486D9766-B65D-48C7-8C7C-327B96ABFEEF}" type="presParOf" srcId="{B84BFEFB-261E-437C-AD9E-90ED8A3C8045}" destId="{899B0F3C-24D9-4638-8824-FB8C747FCC7B}" srcOrd="8" destOrd="0" presId="urn:microsoft.com/office/officeart/2005/8/layout/hChevron3"/>
    <dgm:cxn modelId="{0E13E9D0-D8FC-47F2-898B-CFDCC1589567}"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AA4B3907-8947-49B5-8155-B0BDD87304B9}" type="parTrans">
      <dgm:prSet/>
      <dgm:spPr/>
    </dgm:pt>
    <dgm:pt modelId="{66F3CD11-6360-47FC-B16E-09D287CFF570}" cxnId="{AA4B3907-8947-49B5-8155-B0BDD87304B9}"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98F5CE74-B1A7-427B-A2ED-8E9B68A61127}" type="parTrans">
      <dgm:prSet/>
      <dgm:spPr/>
    </dgm:pt>
    <dgm:pt modelId="{2E62AB09-D0F6-438F-9C66-EA56C3C41BD4}" cxnId="{98F5CE74-B1A7-427B-A2ED-8E9B68A61127}"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390279BC-99C6-4792-BEC8-377970BCA0F0}" type="parTrans">
      <dgm:prSet/>
      <dgm:spPr/>
    </dgm:pt>
    <dgm:pt modelId="{3D21CAD6-6F72-4608-B9D4-571910F9A702}" cxnId="{390279BC-99C6-4792-BEC8-377970BCA0F0}" type="sibTrans">
      <dgm:prSet/>
      <dgm:spPr/>
    </dgm:pt>
    <dgm:pt modelId="{8417674F-0986-420A-A048-D2D487861FCA}">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BF475747-AAEE-44FC-907D-A8F304BC6B70}" type="parTrans">
      <dgm:prSet/>
      <dgm:spPr/>
    </dgm:pt>
    <dgm:pt modelId="{0228FD14-CB2B-4AB0-98DE-7E40DCECDD11}" cxnId="{BF475747-AAEE-44FC-907D-A8F304BC6B70}" type="sibTrans">
      <dgm:prSet/>
      <dgm:spPr/>
    </dgm:pt>
    <dgm:pt modelId="{251DB959-2A8F-4973-AD16-83FDACB644C0}">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5</a:t>
          </a:r>
          <a:r>
            <a:rPr lang="en-US" b="1">
              <a:solidFill>
                <a:schemeClr val="bg1"/>
              </a:solidFill>
              <a:sym typeface="+mn-ea"/>
            </a:rPr>
            <a:t/>
          </a:r>
          <a:endParaRPr lang="en-US" b="1">
            <a:solidFill>
              <a:schemeClr val="bg1"/>
            </a:solidFill>
            <a:sym typeface="+mn-ea"/>
          </a:endParaRPr>
        </a:p>
      </dgm:t>
    </dgm:pt>
    <dgm:pt modelId="{0E1CCF81-471E-4065-AFB4-915447AEDAD9}" cxnId="{B555EFA0-7AD8-4CDB-9851-7FB9E4BD5D57}" type="parTrans">
      <dgm:prSet/>
      <dgm:spPr/>
    </dgm:pt>
    <dgm:pt modelId="{EB55FEF3-E39B-4682-9891-27C22740FE32}" cxnId="{B555EFA0-7AD8-4CDB-9851-7FB9E4BD5D57}"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AA4B3907-8947-49B5-8155-B0BDD87304B9}" srcId="{9DB23D42-BC25-41C4-9A3F-A3E78CFB9E14}" destId="{4B5DF693-4886-4E9C-B265-25DF30A69707}" srcOrd="0" destOrd="0" parTransId="{C45242E4-C1BE-46EE-AFF4-3FF6BC67FF5A}" sibTransId="{66F3CD11-6360-47FC-B16E-09D287CFF570}"/>
    <dgm:cxn modelId="{98F5CE74-B1A7-427B-A2ED-8E9B68A61127}" srcId="{9DB23D42-BC25-41C4-9A3F-A3E78CFB9E14}" destId="{D21DC186-0676-45FC-9354-C0188C2FF392}" srcOrd="1" destOrd="0" parTransId="{33F77309-AEA6-42F5-AB74-D99CE411FBE2}" sibTransId="{2E62AB09-D0F6-438F-9C66-EA56C3C41BD4}"/>
    <dgm:cxn modelId="{390279BC-99C6-4792-BEC8-377970BCA0F0}" srcId="{9DB23D42-BC25-41C4-9A3F-A3E78CFB9E14}" destId="{CB84C01F-80D0-4070-80A6-CB6614DA8F48}" srcOrd="2" destOrd="0" parTransId="{BD679D04-73EA-4B88-AC52-631A0355AF75}" sibTransId="{3D21CAD6-6F72-4608-B9D4-571910F9A702}"/>
    <dgm:cxn modelId="{BF475747-AAEE-44FC-907D-A8F304BC6B70}" srcId="{9DB23D42-BC25-41C4-9A3F-A3E78CFB9E14}" destId="{8417674F-0986-420A-A048-D2D487861FCA}" srcOrd="3" destOrd="0" parTransId="{74E2CB06-9F00-4CE3-BEE0-04A326B49CCC}" sibTransId="{0228FD14-CB2B-4AB0-98DE-7E40DCECDD11}"/>
    <dgm:cxn modelId="{B555EFA0-7AD8-4CDB-9851-7FB9E4BD5D57}" srcId="{9DB23D42-BC25-41C4-9A3F-A3E78CFB9E14}" destId="{251DB959-2A8F-4973-AD16-83FDACB644C0}" srcOrd="4" destOrd="0" parTransId="{0E1CCF81-471E-4065-AFB4-915447AEDAD9}" sibTransId="{EB55FEF3-E39B-4682-9891-27C22740FE32}"/>
    <dgm:cxn modelId="{5E8156EE-50CB-4C2E-815C-915BAB231076}" type="presOf" srcId="{9DB23D42-BC25-41C4-9A3F-A3E78CFB9E14}" destId="{B84BFEFB-261E-437C-AD9E-90ED8A3C8045}" srcOrd="0" destOrd="0" presId="urn:microsoft.com/office/officeart/2005/8/layout/hChevron3"/>
    <dgm:cxn modelId="{66618685-863F-404E-BA38-B007FA23E6C9}" type="presParOf" srcId="{B84BFEFB-261E-437C-AD9E-90ED8A3C8045}" destId="{1450B55C-E4AF-4C4A-86D5-6F08C883C8A1}" srcOrd="0" destOrd="0" presId="urn:microsoft.com/office/officeart/2005/8/layout/hChevron3"/>
    <dgm:cxn modelId="{34CEB737-F7D6-4ED0-88D0-F9605F9B067E}" type="presOf" srcId="{4B5DF693-4886-4E9C-B265-25DF30A69707}" destId="{1450B55C-E4AF-4C4A-86D5-6F08C883C8A1}" srcOrd="0" destOrd="0" presId="urn:microsoft.com/office/officeart/2005/8/layout/hChevron3"/>
    <dgm:cxn modelId="{1517A91B-377D-4FA3-82D1-90282161EC9D}" type="presParOf" srcId="{B84BFEFB-261E-437C-AD9E-90ED8A3C8045}" destId="{B9E1FA38-2042-466B-8091-F149A9FE2767}" srcOrd="1" destOrd="0" presId="urn:microsoft.com/office/officeart/2005/8/layout/hChevron3"/>
    <dgm:cxn modelId="{49F82EB9-6F60-433C-8FBA-18C4D6D16C89}" type="presParOf" srcId="{B84BFEFB-261E-437C-AD9E-90ED8A3C8045}" destId="{97ED5984-E182-4084-893A-3007DB7F6057}" srcOrd="2" destOrd="0" presId="urn:microsoft.com/office/officeart/2005/8/layout/hChevron3"/>
    <dgm:cxn modelId="{E8EEC1BD-2410-42C7-BFD7-E6B80531B2A0}" type="presOf" srcId="{D21DC186-0676-45FC-9354-C0188C2FF392}" destId="{97ED5984-E182-4084-893A-3007DB7F6057}" srcOrd="0" destOrd="0" presId="urn:microsoft.com/office/officeart/2005/8/layout/hChevron3"/>
    <dgm:cxn modelId="{6600474D-0064-4CA6-89DF-F7B434A32B6B}" type="presParOf" srcId="{B84BFEFB-261E-437C-AD9E-90ED8A3C8045}" destId="{D2344F82-2A90-412D-B813-61B1B47F68C7}" srcOrd="3" destOrd="0" presId="urn:microsoft.com/office/officeart/2005/8/layout/hChevron3"/>
    <dgm:cxn modelId="{7221219E-6CB2-4169-A32C-7B4B333E8971}" type="presParOf" srcId="{B84BFEFB-261E-437C-AD9E-90ED8A3C8045}" destId="{BA1BBACD-C964-4429-B8AC-A0F655E890BE}" srcOrd="4" destOrd="0" presId="urn:microsoft.com/office/officeart/2005/8/layout/hChevron3"/>
    <dgm:cxn modelId="{FB280E21-6DB1-4F01-9DC7-614BAEDC7DB7}" type="presOf" srcId="{CB84C01F-80D0-4070-80A6-CB6614DA8F48}" destId="{BA1BBACD-C964-4429-B8AC-A0F655E890BE}" srcOrd="0" destOrd="0" presId="urn:microsoft.com/office/officeart/2005/8/layout/hChevron3"/>
    <dgm:cxn modelId="{4A3FD1BA-E5AC-4B48-ACF2-44DA9291F7F9}" type="presParOf" srcId="{B84BFEFB-261E-437C-AD9E-90ED8A3C8045}" destId="{4FA7BFBD-A08F-4EDE-B3CC-A77718BB0D71}" srcOrd="5" destOrd="0" presId="urn:microsoft.com/office/officeart/2005/8/layout/hChevron3"/>
    <dgm:cxn modelId="{B2199F2B-F3C9-400B-886C-2E8CD8288408}" type="presParOf" srcId="{B84BFEFB-261E-437C-AD9E-90ED8A3C8045}" destId="{B962C7BE-5EDB-4FD8-9D89-0510E0C721E3}" srcOrd="6" destOrd="0" presId="urn:microsoft.com/office/officeart/2005/8/layout/hChevron3"/>
    <dgm:cxn modelId="{332DABE1-4EE6-44AE-821C-FB77A0BA9A8B}" type="presOf" srcId="{8417674F-0986-420A-A048-D2D487861FCA}" destId="{B962C7BE-5EDB-4FD8-9D89-0510E0C721E3}" srcOrd="0" destOrd="0" presId="urn:microsoft.com/office/officeart/2005/8/layout/hChevron3"/>
    <dgm:cxn modelId="{D60F053F-B1FC-4209-B7F5-4477A53085B5}" type="presParOf" srcId="{B84BFEFB-261E-437C-AD9E-90ED8A3C8045}" destId="{EB5745D8-3663-41A7-8218-96A38E2F51F3}" srcOrd="7" destOrd="0" presId="urn:microsoft.com/office/officeart/2005/8/layout/hChevron3"/>
    <dgm:cxn modelId="{A4D8CBC4-4937-44E8-B626-EF954C41CAF6}" type="presParOf" srcId="{B84BFEFB-261E-437C-AD9E-90ED8A3C8045}" destId="{899B0F3C-24D9-4638-8824-FB8C747FCC7B}" srcOrd="8" destOrd="0" presId="urn:microsoft.com/office/officeart/2005/8/layout/hChevron3"/>
    <dgm:cxn modelId="{E3683871-4560-4CA5-910C-B0E1BBDFE6CB}"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11EFAFD9-AFCE-4845-8D29-02CBEBA37460}" type="parTrans">
      <dgm:prSet/>
      <dgm:spPr/>
    </dgm:pt>
    <dgm:pt modelId="{66F3CD11-6360-47FC-B16E-09D287CFF570}" cxnId="{11EFAFD9-AFCE-4845-8D29-02CBEBA37460}"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E9A1F1C6-7B20-4EA6-9BD5-156812E7760A}" type="parTrans">
      <dgm:prSet/>
      <dgm:spPr/>
    </dgm:pt>
    <dgm:pt modelId="{2E62AB09-D0F6-438F-9C66-EA56C3C41BD4}" cxnId="{E9A1F1C6-7B20-4EA6-9BD5-156812E7760A}"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E56D9D57-3799-46C4-BA9C-CA39F3609D7E}" type="parTrans">
      <dgm:prSet/>
      <dgm:spPr/>
    </dgm:pt>
    <dgm:pt modelId="{3D21CAD6-6F72-4608-B9D4-571910F9A702}" cxnId="{E56D9D57-3799-46C4-BA9C-CA39F3609D7E}" type="sibTrans">
      <dgm:prSet/>
      <dgm:spPr/>
    </dgm:pt>
    <dgm:pt modelId="{8417674F-0986-420A-A048-D2D487861FCA}">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4</a:t>
          </a:r>
          <a:r>
            <a:rPr lang="en-US" b="1">
              <a:solidFill>
                <a:srgbClr val="EC4B6C"/>
              </a:solidFill>
              <a:sym typeface="+mn-ea"/>
            </a:rPr>
            <a:t/>
          </a:r>
          <a:endParaRPr lang="en-US" b="1">
            <a:solidFill>
              <a:srgbClr val="EC4B6C"/>
            </a:solidFill>
            <a:sym typeface="+mn-ea"/>
          </a:endParaRPr>
        </a:p>
      </dgm:t>
    </dgm:pt>
    <dgm:pt modelId="{74E2CB06-9F00-4CE3-BEE0-04A326B49CCC}" cxnId="{45D3684B-3601-4527-BB1A-5C6D8FDD08E5}" type="parTrans">
      <dgm:prSet/>
      <dgm:spPr/>
    </dgm:pt>
    <dgm:pt modelId="{0228FD14-CB2B-4AB0-98DE-7E40DCECDD11}" cxnId="{45D3684B-3601-4527-BB1A-5C6D8FDD08E5}" type="sibTrans">
      <dgm:prSet/>
      <dgm:spPr/>
    </dgm:pt>
    <dgm:pt modelId="{251DB959-2A8F-4973-AD16-83FDACB644C0}">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5</a:t>
          </a:r>
          <a:r>
            <a:rPr lang="en-US" b="1">
              <a:solidFill>
                <a:srgbClr val="EC4B6C"/>
              </a:solidFill>
              <a:sym typeface="+mn-ea"/>
            </a:rPr>
            <a:t/>
          </a:r>
          <a:endParaRPr lang="en-US" b="1">
            <a:solidFill>
              <a:srgbClr val="EC4B6C"/>
            </a:solidFill>
            <a:sym typeface="+mn-ea"/>
          </a:endParaRPr>
        </a:p>
      </dgm:t>
    </dgm:pt>
    <dgm:pt modelId="{0E1CCF81-471E-4065-AFB4-915447AEDAD9}" cxnId="{79FB2BD1-F854-4AC9-A7CA-3A4B8EECF68E}" type="parTrans">
      <dgm:prSet/>
      <dgm:spPr/>
    </dgm:pt>
    <dgm:pt modelId="{EB55FEF3-E39B-4682-9891-27C22740FE32}" cxnId="{79FB2BD1-F854-4AC9-A7CA-3A4B8EECF68E}"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11EFAFD9-AFCE-4845-8D29-02CBEBA37460}" srcId="{9DB23D42-BC25-41C4-9A3F-A3E78CFB9E14}" destId="{4B5DF693-4886-4E9C-B265-25DF30A69707}" srcOrd="0" destOrd="0" parTransId="{C45242E4-C1BE-46EE-AFF4-3FF6BC67FF5A}" sibTransId="{66F3CD11-6360-47FC-B16E-09D287CFF570}"/>
    <dgm:cxn modelId="{E9A1F1C6-7B20-4EA6-9BD5-156812E7760A}" srcId="{9DB23D42-BC25-41C4-9A3F-A3E78CFB9E14}" destId="{D21DC186-0676-45FC-9354-C0188C2FF392}" srcOrd="1" destOrd="0" parTransId="{33F77309-AEA6-42F5-AB74-D99CE411FBE2}" sibTransId="{2E62AB09-D0F6-438F-9C66-EA56C3C41BD4}"/>
    <dgm:cxn modelId="{E56D9D57-3799-46C4-BA9C-CA39F3609D7E}" srcId="{9DB23D42-BC25-41C4-9A3F-A3E78CFB9E14}" destId="{CB84C01F-80D0-4070-80A6-CB6614DA8F48}" srcOrd="2" destOrd="0" parTransId="{BD679D04-73EA-4B88-AC52-631A0355AF75}" sibTransId="{3D21CAD6-6F72-4608-B9D4-571910F9A702}"/>
    <dgm:cxn modelId="{45D3684B-3601-4527-BB1A-5C6D8FDD08E5}" srcId="{9DB23D42-BC25-41C4-9A3F-A3E78CFB9E14}" destId="{8417674F-0986-420A-A048-D2D487861FCA}" srcOrd="3" destOrd="0" parTransId="{74E2CB06-9F00-4CE3-BEE0-04A326B49CCC}" sibTransId="{0228FD14-CB2B-4AB0-98DE-7E40DCECDD11}"/>
    <dgm:cxn modelId="{79FB2BD1-F854-4AC9-A7CA-3A4B8EECF68E}" srcId="{9DB23D42-BC25-41C4-9A3F-A3E78CFB9E14}" destId="{251DB959-2A8F-4973-AD16-83FDACB644C0}" srcOrd="4" destOrd="0" parTransId="{0E1CCF81-471E-4065-AFB4-915447AEDAD9}" sibTransId="{EB55FEF3-E39B-4682-9891-27C22740FE32}"/>
    <dgm:cxn modelId="{F75565B6-A1F5-4533-A6C0-0BFC362D855E}" type="presOf" srcId="{9DB23D42-BC25-41C4-9A3F-A3E78CFB9E14}" destId="{B84BFEFB-261E-437C-AD9E-90ED8A3C8045}" srcOrd="0" destOrd="0" presId="urn:microsoft.com/office/officeart/2005/8/layout/hChevron3"/>
    <dgm:cxn modelId="{978DEEA6-6BA5-402E-8A5F-2D03108549EB}" type="presParOf" srcId="{B84BFEFB-261E-437C-AD9E-90ED8A3C8045}" destId="{1450B55C-E4AF-4C4A-86D5-6F08C883C8A1}" srcOrd="0" destOrd="0" presId="urn:microsoft.com/office/officeart/2005/8/layout/hChevron3"/>
    <dgm:cxn modelId="{F22BFF02-8057-424D-AADE-9720E8745004}" type="presOf" srcId="{4B5DF693-4886-4E9C-B265-25DF30A69707}" destId="{1450B55C-E4AF-4C4A-86D5-6F08C883C8A1}" srcOrd="0" destOrd="0" presId="urn:microsoft.com/office/officeart/2005/8/layout/hChevron3"/>
    <dgm:cxn modelId="{E341E4E8-30F6-4F94-A27B-985465A3C77A}" type="presParOf" srcId="{B84BFEFB-261E-437C-AD9E-90ED8A3C8045}" destId="{B9E1FA38-2042-466B-8091-F149A9FE2767}" srcOrd="1" destOrd="0" presId="urn:microsoft.com/office/officeart/2005/8/layout/hChevron3"/>
    <dgm:cxn modelId="{6DB9609B-352F-4D16-93AB-A91242CDD1FD}" type="presParOf" srcId="{B84BFEFB-261E-437C-AD9E-90ED8A3C8045}" destId="{97ED5984-E182-4084-893A-3007DB7F6057}" srcOrd="2" destOrd="0" presId="urn:microsoft.com/office/officeart/2005/8/layout/hChevron3"/>
    <dgm:cxn modelId="{6A43F4A9-DF7E-4A8B-8EF7-570CF2C068AD}" type="presOf" srcId="{D21DC186-0676-45FC-9354-C0188C2FF392}" destId="{97ED5984-E182-4084-893A-3007DB7F6057}" srcOrd="0" destOrd="0" presId="urn:microsoft.com/office/officeart/2005/8/layout/hChevron3"/>
    <dgm:cxn modelId="{5B35FF6B-FDA8-4FEE-A9BA-BB2AA3556852}" type="presParOf" srcId="{B84BFEFB-261E-437C-AD9E-90ED8A3C8045}" destId="{D2344F82-2A90-412D-B813-61B1B47F68C7}" srcOrd="3" destOrd="0" presId="urn:microsoft.com/office/officeart/2005/8/layout/hChevron3"/>
    <dgm:cxn modelId="{CFABA279-1210-4E5A-83CB-6051EC07FBCA}" type="presParOf" srcId="{B84BFEFB-261E-437C-AD9E-90ED8A3C8045}" destId="{BA1BBACD-C964-4429-B8AC-A0F655E890BE}" srcOrd="4" destOrd="0" presId="urn:microsoft.com/office/officeart/2005/8/layout/hChevron3"/>
    <dgm:cxn modelId="{27DBADE1-82E1-4FC2-A1CD-9999F1E1C31F}" type="presOf" srcId="{CB84C01F-80D0-4070-80A6-CB6614DA8F48}" destId="{BA1BBACD-C964-4429-B8AC-A0F655E890BE}" srcOrd="0" destOrd="0" presId="urn:microsoft.com/office/officeart/2005/8/layout/hChevron3"/>
    <dgm:cxn modelId="{F814A0B6-B8A5-4347-ACCE-DE5531BE48EF}" type="presParOf" srcId="{B84BFEFB-261E-437C-AD9E-90ED8A3C8045}" destId="{4FA7BFBD-A08F-4EDE-B3CC-A77718BB0D71}" srcOrd="5" destOrd="0" presId="urn:microsoft.com/office/officeart/2005/8/layout/hChevron3"/>
    <dgm:cxn modelId="{72D61F41-4639-4C01-862F-1149A6F6D22F}" type="presParOf" srcId="{B84BFEFB-261E-437C-AD9E-90ED8A3C8045}" destId="{B962C7BE-5EDB-4FD8-9D89-0510E0C721E3}" srcOrd="6" destOrd="0" presId="urn:microsoft.com/office/officeart/2005/8/layout/hChevron3"/>
    <dgm:cxn modelId="{93227E4D-3FDF-4E3D-99E3-06B9C07E71E0}" type="presOf" srcId="{8417674F-0986-420A-A048-D2D487861FCA}" destId="{B962C7BE-5EDB-4FD8-9D89-0510E0C721E3}" srcOrd="0" destOrd="0" presId="urn:microsoft.com/office/officeart/2005/8/layout/hChevron3"/>
    <dgm:cxn modelId="{645717D0-0028-47B8-8C92-BF072C666522}" type="presParOf" srcId="{B84BFEFB-261E-437C-AD9E-90ED8A3C8045}" destId="{EB5745D8-3663-41A7-8218-96A38E2F51F3}" srcOrd="7" destOrd="0" presId="urn:microsoft.com/office/officeart/2005/8/layout/hChevron3"/>
    <dgm:cxn modelId="{A281879A-0C7B-45CF-95CF-39CB794B67B3}" type="presParOf" srcId="{B84BFEFB-261E-437C-AD9E-90ED8A3C8045}" destId="{899B0F3C-24D9-4638-8824-FB8C747FCC7B}" srcOrd="8" destOrd="0" presId="urn:microsoft.com/office/officeart/2005/8/layout/hChevron3"/>
    <dgm:cxn modelId="{0489968C-5C63-4B75-AF7B-AE943D30A50A}"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11EFAFD9-AFCE-4845-8D29-02CBEBA37460}" type="parTrans">
      <dgm:prSet/>
      <dgm:spPr/>
    </dgm:pt>
    <dgm:pt modelId="{66F3CD11-6360-47FC-B16E-09D287CFF570}" cxnId="{11EFAFD9-AFCE-4845-8D29-02CBEBA37460}"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E9A1F1C6-7B20-4EA6-9BD5-156812E7760A}" type="parTrans">
      <dgm:prSet/>
      <dgm:spPr/>
    </dgm:pt>
    <dgm:pt modelId="{2E62AB09-D0F6-438F-9C66-EA56C3C41BD4}" cxnId="{E9A1F1C6-7B20-4EA6-9BD5-156812E7760A}"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E56D9D57-3799-46C4-BA9C-CA39F3609D7E}" type="parTrans">
      <dgm:prSet/>
      <dgm:spPr/>
    </dgm:pt>
    <dgm:pt modelId="{3D21CAD6-6F72-4608-B9D4-571910F9A702}" cxnId="{E56D9D57-3799-46C4-BA9C-CA39F3609D7E}" type="sibTrans">
      <dgm:prSet/>
      <dgm:spPr/>
    </dgm:pt>
    <dgm:pt modelId="{8417674F-0986-420A-A048-D2D487861FCA}">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4</a:t>
          </a:r>
          <a:r>
            <a:rPr lang="en-US" b="1">
              <a:solidFill>
                <a:srgbClr val="EC4B6C"/>
              </a:solidFill>
              <a:sym typeface="+mn-ea"/>
            </a:rPr>
            <a:t/>
          </a:r>
          <a:endParaRPr lang="en-US" b="1">
            <a:solidFill>
              <a:srgbClr val="EC4B6C"/>
            </a:solidFill>
            <a:sym typeface="+mn-ea"/>
          </a:endParaRPr>
        </a:p>
      </dgm:t>
    </dgm:pt>
    <dgm:pt modelId="{74E2CB06-9F00-4CE3-BEE0-04A326B49CCC}" cxnId="{45D3684B-3601-4527-BB1A-5C6D8FDD08E5}" type="parTrans">
      <dgm:prSet/>
      <dgm:spPr/>
    </dgm:pt>
    <dgm:pt modelId="{0228FD14-CB2B-4AB0-98DE-7E40DCECDD11}" cxnId="{45D3684B-3601-4527-BB1A-5C6D8FDD08E5}" type="sibTrans">
      <dgm:prSet/>
      <dgm:spPr/>
    </dgm:pt>
    <dgm:pt modelId="{251DB959-2A8F-4973-AD16-83FDACB644C0}">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5</a:t>
          </a:r>
          <a:r>
            <a:rPr lang="en-US" b="1">
              <a:solidFill>
                <a:srgbClr val="EC4B6C"/>
              </a:solidFill>
              <a:sym typeface="+mn-ea"/>
            </a:rPr>
            <a:t/>
          </a:r>
          <a:endParaRPr lang="en-US" b="1">
            <a:solidFill>
              <a:srgbClr val="EC4B6C"/>
            </a:solidFill>
            <a:sym typeface="+mn-ea"/>
          </a:endParaRPr>
        </a:p>
      </dgm:t>
    </dgm:pt>
    <dgm:pt modelId="{0E1CCF81-471E-4065-AFB4-915447AEDAD9}" cxnId="{79FB2BD1-F854-4AC9-A7CA-3A4B8EECF68E}" type="parTrans">
      <dgm:prSet/>
      <dgm:spPr/>
    </dgm:pt>
    <dgm:pt modelId="{EB55FEF3-E39B-4682-9891-27C22740FE32}" cxnId="{79FB2BD1-F854-4AC9-A7CA-3A4B8EECF68E}"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11EFAFD9-AFCE-4845-8D29-02CBEBA37460}" srcId="{9DB23D42-BC25-41C4-9A3F-A3E78CFB9E14}" destId="{4B5DF693-4886-4E9C-B265-25DF30A69707}" srcOrd="0" destOrd="0" parTransId="{C45242E4-C1BE-46EE-AFF4-3FF6BC67FF5A}" sibTransId="{66F3CD11-6360-47FC-B16E-09D287CFF570}"/>
    <dgm:cxn modelId="{E9A1F1C6-7B20-4EA6-9BD5-156812E7760A}" srcId="{9DB23D42-BC25-41C4-9A3F-A3E78CFB9E14}" destId="{D21DC186-0676-45FC-9354-C0188C2FF392}" srcOrd="1" destOrd="0" parTransId="{33F77309-AEA6-42F5-AB74-D99CE411FBE2}" sibTransId="{2E62AB09-D0F6-438F-9C66-EA56C3C41BD4}"/>
    <dgm:cxn modelId="{E56D9D57-3799-46C4-BA9C-CA39F3609D7E}" srcId="{9DB23D42-BC25-41C4-9A3F-A3E78CFB9E14}" destId="{CB84C01F-80D0-4070-80A6-CB6614DA8F48}" srcOrd="2" destOrd="0" parTransId="{BD679D04-73EA-4B88-AC52-631A0355AF75}" sibTransId="{3D21CAD6-6F72-4608-B9D4-571910F9A702}"/>
    <dgm:cxn modelId="{45D3684B-3601-4527-BB1A-5C6D8FDD08E5}" srcId="{9DB23D42-BC25-41C4-9A3F-A3E78CFB9E14}" destId="{8417674F-0986-420A-A048-D2D487861FCA}" srcOrd="3" destOrd="0" parTransId="{74E2CB06-9F00-4CE3-BEE0-04A326B49CCC}" sibTransId="{0228FD14-CB2B-4AB0-98DE-7E40DCECDD11}"/>
    <dgm:cxn modelId="{79FB2BD1-F854-4AC9-A7CA-3A4B8EECF68E}" srcId="{9DB23D42-BC25-41C4-9A3F-A3E78CFB9E14}" destId="{251DB959-2A8F-4973-AD16-83FDACB644C0}" srcOrd="4" destOrd="0" parTransId="{0E1CCF81-471E-4065-AFB4-915447AEDAD9}" sibTransId="{EB55FEF3-E39B-4682-9891-27C22740FE32}"/>
    <dgm:cxn modelId="{F75565B6-A1F5-4533-A6C0-0BFC362D855E}" type="presOf" srcId="{9DB23D42-BC25-41C4-9A3F-A3E78CFB9E14}" destId="{B84BFEFB-261E-437C-AD9E-90ED8A3C8045}" srcOrd="0" destOrd="0" presId="urn:microsoft.com/office/officeart/2005/8/layout/hChevron3"/>
    <dgm:cxn modelId="{978DEEA6-6BA5-402E-8A5F-2D03108549EB}" type="presParOf" srcId="{B84BFEFB-261E-437C-AD9E-90ED8A3C8045}" destId="{1450B55C-E4AF-4C4A-86D5-6F08C883C8A1}" srcOrd="0" destOrd="0" presId="urn:microsoft.com/office/officeart/2005/8/layout/hChevron3"/>
    <dgm:cxn modelId="{F22BFF02-8057-424D-AADE-9720E8745004}" type="presOf" srcId="{4B5DF693-4886-4E9C-B265-25DF30A69707}" destId="{1450B55C-E4AF-4C4A-86D5-6F08C883C8A1}" srcOrd="0" destOrd="0" presId="urn:microsoft.com/office/officeart/2005/8/layout/hChevron3"/>
    <dgm:cxn modelId="{E341E4E8-30F6-4F94-A27B-985465A3C77A}" type="presParOf" srcId="{B84BFEFB-261E-437C-AD9E-90ED8A3C8045}" destId="{B9E1FA38-2042-466B-8091-F149A9FE2767}" srcOrd="1" destOrd="0" presId="urn:microsoft.com/office/officeart/2005/8/layout/hChevron3"/>
    <dgm:cxn modelId="{6DB9609B-352F-4D16-93AB-A91242CDD1FD}" type="presParOf" srcId="{B84BFEFB-261E-437C-AD9E-90ED8A3C8045}" destId="{97ED5984-E182-4084-893A-3007DB7F6057}" srcOrd="2" destOrd="0" presId="urn:microsoft.com/office/officeart/2005/8/layout/hChevron3"/>
    <dgm:cxn modelId="{6A43F4A9-DF7E-4A8B-8EF7-570CF2C068AD}" type="presOf" srcId="{D21DC186-0676-45FC-9354-C0188C2FF392}" destId="{97ED5984-E182-4084-893A-3007DB7F6057}" srcOrd="0" destOrd="0" presId="urn:microsoft.com/office/officeart/2005/8/layout/hChevron3"/>
    <dgm:cxn modelId="{5B35FF6B-FDA8-4FEE-A9BA-BB2AA3556852}" type="presParOf" srcId="{B84BFEFB-261E-437C-AD9E-90ED8A3C8045}" destId="{D2344F82-2A90-412D-B813-61B1B47F68C7}" srcOrd="3" destOrd="0" presId="urn:microsoft.com/office/officeart/2005/8/layout/hChevron3"/>
    <dgm:cxn modelId="{CFABA279-1210-4E5A-83CB-6051EC07FBCA}" type="presParOf" srcId="{B84BFEFB-261E-437C-AD9E-90ED8A3C8045}" destId="{BA1BBACD-C964-4429-B8AC-A0F655E890BE}" srcOrd="4" destOrd="0" presId="urn:microsoft.com/office/officeart/2005/8/layout/hChevron3"/>
    <dgm:cxn modelId="{27DBADE1-82E1-4FC2-A1CD-9999F1E1C31F}" type="presOf" srcId="{CB84C01F-80D0-4070-80A6-CB6614DA8F48}" destId="{BA1BBACD-C964-4429-B8AC-A0F655E890BE}" srcOrd="0" destOrd="0" presId="urn:microsoft.com/office/officeart/2005/8/layout/hChevron3"/>
    <dgm:cxn modelId="{F814A0B6-B8A5-4347-ACCE-DE5531BE48EF}" type="presParOf" srcId="{B84BFEFB-261E-437C-AD9E-90ED8A3C8045}" destId="{4FA7BFBD-A08F-4EDE-B3CC-A77718BB0D71}" srcOrd="5" destOrd="0" presId="urn:microsoft.com/office/officeart/2005/8/layout/hChevron3"/>
    <dgm:cxn modelId="{72D61F41-4639-4C01-862F-1149A6F6D22F}" type="presParOf" srcId="{B84BFEFB-261E-437C-AD9E-90ED8A3C8045}" destId="{B962C7BE-5EDB-4FD8-9D89-0510E0C721E3}" srcOrd="6" destOrd="0" presId="urn:microsoft.com/office/officeart/2005/8/layout/hChevron3"/>
    <dgm:cxn modelId="{93227E4D-3FDF-4E3D-99E3-06B9C07E71E0}" type="presOf" srcId="{8417674F-0986-420A-A048-D2D487861FCA}" destId="{B962C7BE-5EDB-4FD8-9D89-0510E0C721E3}" srcOrd="0" destOrd="0" presId="urn:microsoft.com/office/officeart/2005/8/layout/hChevron3"/>
    <dgm:cxn modelId="{645717D0-0028-47B8-8C92-BF072C666522}" type="presParOf" srcId="{B84BFEFB-261E-437C-AD9E-90ED8A3C8045}" destId="{EB5745D8-3663-41A7-8218-96A38E2F51F3}" srcOrd="7" destOrd="0" presId="urn:microsoft.com/office/officeart/2005/8/layout/hChevron3"/>
    <dgm:cxn modelId="{A281879A-0C7B-45CF-95CF-39CB794B67B3}" type="presParOf" srcId="{B84BFEFB-261E-437C-AD9E-90ED8A3C8045}" destId="{899B0F3C-24D9-4638-8824-FB8C747FCC7B}" srcOrd="8" destOrd="0" presId="urn:microsoft.com/office/officeart/2005/8/layout/hChevron3"/>
    <dgm:cxn modelId="{0489968C-5C63-4B75-AF7B-AE943D30A50A}"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a:solidFill>
          <a:srgbClr val="EC4B6C">
            <a:alpha val="25000"/>
          </a:srgbClr>
        </a:solidFill>
        <a:ln>
          <a:solidFill>
            <a:srgbClr val="EC4B6C"/>
          </a:solidFill>
        </a:ln>
      </dgm:spPr>
      <dgm:t>
        <a:bodyPr vert="horz" wrap="square"/>
        <a:p>
          <a:pPr>
            <a:lnSpc>
              <a:spcPct val="100000"/>
            </a:lnSpc>
            <a:spcBef>
              <a:spcPct val="0"/>
            </a:spcBef>
            <a:spcAft>
              <a:spcPct val="35000"/>
            </a:spcAft>
          </a:pPr>
          <a:r>
            <a:rPr lang="en-US" altLang="zh-CN" sz="2800">
              <a:solidFill>
                <a:srgbClr val="EC4B6C"/>
              </a:solidFill>
            </a:rPr>
            <a:t>25</a:t>
          </a:r>
          <a:r>
            <a:rPr lang="en-US" altLang="zh-CN" sz="2800">
              <a:solidFill>
                <a:srgbClr val="EC4B6C"/>
              </a:solidFill>
            </a:rPr>
            <a:t>/</a:t>
          </a:r>
          <a:r>
            <a:rPr lang="en-US" altLang="zh-CN" sz="2800">
              <a:solidFill>
                <a:srgbClr val="EC4B6C"/>
              </a:solidFill>
            </a:rPr>
            <a:t>100</a:t>
          </a:r>
          <a:r>
            <a:rPr lang="en-US" altLang="zh-CN" sz="2800">
              <a:solidFill>
                <a:srgbClr val="EC4B6C"/>
              </a:solidFill>
            </a:rPr>
            <a:t/>
          </a:r>
          <a:endParaRPr lang="en-US" altLang="zh-CN" sz="2800">
            <a:solidFill>
              <a:srgbClr val="EC4B6C"/>
            </a:solidFill>
          </a:endParaRPr>
        </a:p>
      </dgm:t>
    </dgm:pt>
    <dgm:pt modelId="{B0F50286-39B7-44BA-B5D7-218AF3B2E4E5}" cxnId="{2F937B2D-FFE5-43CA-88BE-B395056FF557}" type="parTrans">
      <dgm:prSet/>
      <dgm:spPr/>
    </dgm:pt>
    <dgm:pt modelId="{1EAF902D-B9E5-4236-8885-C26B25E2D413}" cxnId="{2F937B2D-FFE5-43CA-88BE-B395056FF557}" type="sibTrans">
      <dgm:prSet/>
      <dgm:spPr/>
    </dgm:pt>
    <dgm:pt modelId="{CD7C679E-F1D4-4EF2-8374-7FCE775C0277}">
      <dgm:prSet phldr="0" custT="1"/>
      <dgm:spPr>
        <a:solidFill>
          <a:srgbClr val="EC4B6C"/>
        </a:solidFill>
        <a:ln>
          <a:solidFill>
            <a:schemeClr val="bg1"/>
          </a:solidFill>
        </a:ln>
      </dgm:spPr>
      <dgm:t>
        <a:bodyPr vert="horz" wrap="square"/>
        <a:p>
          <a:pPr>
            <a:lnSpc>
              <a:spcPct val="100000"/>
            </a:lnSpc>
            <a:spcBef>
              <a:spcPct val="0"/>
            </a:spcBef>
            <a:spcAft>
              <a:spcPct val="35000"/>
            </a:spcAft>
          </a:pPr>
          <a:r>
            <a:rPr lang="en-US" sz="2800">
              <a:solidFill>
                <a:schemeClr val="bg1"/>
              </a:solidFill>
              <a:sym typeface="+mn-ea"/>
            </a:rPr>
            <a:t>100</a:t>
          </a:r>
          <a:r>
            <a:rPr lang="en-US" sz="2800">
              <a:solidFill>
                <a:schemeClr val="bg1"/>
              </a:solidFill>
              <a:sym typeface="+mn-ea"/>
            </a:rPr>
            <a:t>/</a:t>
          </a:r>
          <a:r>
            <a:rPr sz="2800">
              <a:solidFill>
                <a:schemeClr val="bg1"/>
              </a:solidFill>
              <a:sym typeface="+mn-ea"/>
            </a:rPr>
            <a:t>1</a:t>
          </a:r>
          <a:r>
            <a:rPr lang="en-US" altLang="zh-CN" sz="2800">
              <a:solidFill>
                <a:schemeClr val="bg1"/>
              </a:solidFill>
              <a:sym typeface="+mn-ea"/>
            </a:rPr>
            <a:t>00</a:t>
          </a:r>
          <a:r>
            <a:rPr lang="en-US" altLang="zh-CN" sz="2800">
              <a:solidFill>
                <a:schemeClr val="bg1"/>
              </a:solidFill>
              <a:sym typeface="+mn-ea"/>
            </a:rPr>
            <a:t/>
          </a:r>
          <a:endParaRPr lang="en-US" altLang="zh-CN" sz="2800">
            <a:solidFill>
              <a:schemeClr val="bg1"/>
            </a:solidFill>
            <a:sym typeface="+mn-ea"/>
          </a:endParaRPr>
        </a:p>
      </dgm:t>
    </dgm:pt>
    <dgm:pt modelId="{300C790A-C436-4B80-B504-7C7D96CAB753}" cxnId="{494CF40A-7CCD-48A3-A696-275C3BC2E3F8}" type="parTrans">
      <dgm:prSet/>
      <dgm:spPr/>
    </dgm:pt>
    <dgm:pt modelId="{B44DF4E0-0AD8-4161-89C3-8379DE19084D}" cxnId="{494CF40A-7CCD-48A3-A696-275C3BC2E3F8}" type="sibTrans">
      <dgm:prSet/>
      <dgm:spPr/>
    </dgm:pt>
    <dgm:pt modelId="{CD169FB5-09E7-4CB3-8B58-F4096FF6B528}">
      <dgm:prSet phldr="0" custT="1"/>
      <dgm:spPr>
        <a:solidFill>
          <a:srgbClr val="EC4B6C"/>
        </a:solidFill>
        <a:ln>
          <a:solidFill>
            <a:schemeClr val="bg1"/>
          </a:solidFill>
        </a:ln>
      </dgm:spPr>
      <dgm:t>
        <a:bodyPr vert="horz" wrap="square"/>
        <a:p>
          <a:pPr>
            <a:lnSpc>
              <a:spcPct val="100000"/>
            </a:lnSpc>
            <a:spcBef>
              <a:spcPct val="0"/>
            </a:spcBef>
            <a:spcAft>
              <a:spcPct val="35000"/>
            </a:spcAft>
          </a:pPr>
          <a:r>
            <a:rPr lang="en-US" sz="2800">
              <a:solidFill>
                <a:schemeClr val="bg1"/>
              </a:solidFill>
              <a:sym typeface="+mn-ea"/>
            </a:rPr>
            <a:t>100/</a:t>
          </a:r>
          <a:r>
            <a:rPr sz="2800">
              <a:solidFill>
                <a:schemeClr val="bg1"/>
              </a:solidFill>
              <a:sym typeface="+mn-ea"/>
            </a:rPr>
            <a:t>1</a:t>
          </a:r>
          <a:r>
            <a:rPr lang="en-US" altLang="zh-CN" sz="2800">
              <a:solidFill>
                <a:schemeClr val="bg1"/>
              </a:solidFill>
              <a:sym typeface="+mn-ea"/>
            </a:rPr>
            <a:t>00</a:t>
          </a:r>
          <a:r>
            <a:rPr lang="en-US" altLang="zh-CN" sz="2800">
              <a:solidFill>
                <a:schemeClr val="bg1"/>
              </a:solidFill>
              <a:sym typeface="+mn-ea"/>
            </a:rPr>
            <a:t/>
          </a:r>
          <a:endParaRPr lang="en-US" altLang="zh-CN" sz="2800">
            <a:solidFill>
              <a:schemeClr val="bg1"/>
            </a:solidFill>
            <a:sym typeface="+mn-ea"/>
          </a:endParaRPr>
        </a:p>
      </dgm:t>
    </dgm:pt>
    <dgm:pt modelId="{CD5C7B7E-20E9-4D5D-A163-241502A6922D}" cxnId="{CF8C937E-FBF8-4D76-AF42-9A6383202AFB}" type="parTrans">
      <dgm:prSet/>
      <dgm:spPr/>
    </dgm:pt>
    <dgm:pt modelId="{314697B8-DD82-4F1C-8F47-612B0B6D74B1}" cxnId="{CF8C937E-FBF8-4D76-AF42-9A6383202AFB}" type="sibTrans">
      <dgm:prSet/>
      <dgm:spPr/>
    </dgm:pt>
    <dgm:pt modelId="{583F358E-C365-4C55-B7BB-3DF5A335504D}">
      <dgm:prSet phldr="0" custT="1"/>
      <dgm:spPr>
        <a:solidFill>
          <a:srgbClr val="EC4B6C">
            <a:alpha val="50000"/>
          </a:srgbClr>
        </a:solidFill>
        <a:ln>
          <a:solidFill>
            <a:srgbClr val="EC4B6C"/>
          </a:solidFill>
        </a:ln>
      </dgm:spPr>
      <dgm:t>
        <a:bodyPr vert="horz" wrap="square"/>
        <a:p>
          <a:pPr>
            <a:lnSpc>
              <a:spcPct val="100000"/>
            </a:lnSpc>
            <a:spcBef>
              <a:spcPct val="0"/>
            </a:spcBef>
            <a:spcAft>
              <a:spcPct val="35000"/>
            </a:spcAft>
          </a:pPr>
          <a:r>
            <a:rPr lang="en-US" altLang="zh-CN" sz="2800">
              <a:solidFill>
                <a:srgbClr val="EC4B6C"/>
              </a:solidFill>
              <a:sym typeface="+mn-ea"/>
            </a:rPr>
            <a:t>50</a:t>
          </a:r>
          <a:r>
            <a:rPr lang="en-US" altLang="zh-CN" sz="2800">
              <a:solidFill>
                <a:srgbClr val="EC4B6C"/>
              </a:solidFill>
              <a:sym typeface="+mn-ea"/>
            </a:rPr>
            <a:t>/</a:t>
          </a:r>
          <a:r>
            <a:rPr lang="en-US" altLang="zh-CN" sz="2800">
              <a:solidFill>
                <a:srgbClr val="EC4B6C"/>
              </a:solidFill>
              <a:sym typeface="+mn-ea"/>
            </a:rPr>
            <a:t>100</a:t>
          </a:r>
          <a:r>
            <a:rPr lang="en-US" altLang="zh-CN" sz="2800">
              <a:solidFill>
                <a:srgbClr val="EC4B6C"/>
              </a:solidFill>
              <a:sym typeface="+mn-ea"/>
            </a:rPr>
            <a:t/>
          </a:r>
          <a:endParaRPr lang="en-US" altLang="zh-CN" sz="2800">
            <a:solidFill>
              <a:srgbClr val="EC4B6C"/>
            </a:solidFill>
            <a:sym typeface="+mn-ea"/>
          </a:endParaRPr>
        </a:p>
      </dgm:t>
    </dgm:pt>
    <dgm:pt modelId="{D100F790-3ED9-428C-9D7A-F81115107BB2}" cxnId="{DABBD78D-EBEB-4027-BB9E-126C53C18D59}" type="parTrans">
      <dgm:prSet/>
      <dgm:spPr/>
    </dgm:pt>
    <dgm:pt modelId="{1D7E4BE7-E861-49B2-93D6-102BFC8D87F2}" cxnId="{DABBD78D-EBEB-4027-BB9E-126C53C18D59}" type="sibTrans">
      <dgm:prSet/>
      <dgm:spPr/>
    </dgm:pt>
    <dgm:pt modelId="{8FC2087B-DBAB-4B99-92CD-E346FD81DB06}">
      <dgm:prSet phldrT="[Text]" phldr="0" custT="1"/>
      <dgm:spPr>
        <a:solidFill>
          <a:srgbClr val="EC4B6C">
            <a:alpha val="50000"/>
          </a:srgbClr>
        </a:solidFill>
        <a:ln>
          <a:solidFill>
            <a:srgbClr val="EC4B6C"/>
          </a:solidFill>
        </a:ln>
      </dgm:spPr>
      <dgm:t>
        <a:bodyPr vert="horz" wrap="square"/>
        <a:p>
          <a:pPr>
            <a:lnSpc>
              <a:spcPct val="100000"/>
            </a:lnSpc>
            <a:spcBef>
              <a:spcPct val="0"/>
            </a:spcBef>
            <a:spcAft>
              <a:spcPct val="35000"/>
            </a:spcAft>
          </a:pPr>
          <a:r>
            <a:rPr lang="en-US" altLang="zh-CN" sz="2800">
              <a:solidFill>
                <a:srgbClr val="EC4B6C"/>
              </a:solidFill>
            </a:rPr>
            <a:t>50</a:t>
          </a:r>
          <a:r>
            <a:rPr lang="en-US" altLang="zh-CN" sz="2800">
              <a:solidFill>
                <a:srgbClr val="EC4B6C"/>
              </a:solidFill>
            </a:rPr>
            <a:t>/</a:t>
          </a:r>
          <a:r>
            <a:rPr lang="en-US" altLang="zh-CN" sz="2800">
              <a:solidFill>
                <a:srgbClr val="EC4B6C"/>
              </a:solidFill>
            </a:rPr>
            <a:t>100</a:t>
          </a:r>
          <a:r>
            <a:rPr lang="en-US" altLang="zh-CN" sz="2800">
              <a:solidFill>
                <a:srgbClr val="EC4B6C"/>
              </a:solidFill>
            </a:rPr>
            <a:t/>
          </a:r>
          <a:endParaRPr lang="en-US" altLang="zh-CN" sz="2800">
            <a:solidFill>
              <a:srgbClr val="EC4B6C"/>
            </a:solidFill>
          </a:endParaRPr>
        </a:p>
      </dgm:t>
    </dgm:pt>
    <dgm:pt modelId="{7BA47608-A888-42CD-AE60-06756AF5F262}" cxnId="{C33B6D8D-C2D6-4B78-91D7-3675B8A232E7}" type="parTrans">
      <dgm:prSet/>
      <dgm:spPr/>
    </dgm:pt>
    <dgm:pt modelId="{D4AA31C8-39A3-42E7-885F-549031C4BE38}" cxnId="{C33B6D8D-C2D6-4B78-91D7-3675B8A232E7}"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2F937B2D-FFE5-43CA-88BE-B395056FF557}" srcId="{7D2A7BF6-C5C4-4205-9124-9156D5A0FF62}" destId="{65F48770-481A-4163-AFC7-D503548ED498}" srcOrd="0" destOrd="0" parTransId="{B0F50286-39B7-44BA-B5D7-218AF3B2E4E5}" sibTransId="{1EAF902D-B9E5-4236-8885-C26B25E2D413}"/>
    <dgm:cxn modelId="{494CF40A-7CCD-48A3-A696-275C3BC2E3F8}" srcId="{7D2A7BF6-C5C4-4205-9124-9156D5A0FF62}" destId="{CD7C679E-F1D4-4EF2-8374-7FCE775C0277}" srcOrd="1" destOrd="0" parTransId="{300C790A-C436-4B80-B504-7C7D96CAB753}" sibTransId="{B44DF4E0-0AD8-4161-89C3-8379DE19084D}"/>
    <dgm:cxn modelId="{CF8C937E-FBF8-4D76-AF42-9A6383202AFB}" srcId="{7D2A7BF6-C5C4-4205-9124-9156D5A0FF62}" destId="{CD169FB5-09E7-4CB3-8B58-F4096FF6B528}" srcOrd="2" destOrd="0" parTransId="{CD5C7B7E-20E9-4D5D-A163-241502A6922D}" sibTransId="{314697B8-DD82-4F1C-8F47-612B0B6D74B1}"/>
    <dgm:cxn modelId="{DABBD78D-EBEB-4027-BB9E-126C53C18D59}" srcId="{7D2A7BF6-C5C4-4205-9124-9156D5A0FF62}" destId="{583F358E-C365-4C55-B7BB-3DF5A335504D}" srcOrd="3" destOrd="0" parTransId="{D100F790-3ED9-428C-9D7A-F81115107BB2}" sibTransId="{1D7E4BE7-E861-49B2-93D6-102BFC8D87F2}"/>
    <dgm:cxn modelId="{C33B6D8D-C2D6-4B78-91D7-3675B8A232E7}" srcId="{7D2A7BF6-C5C4-4205-9124-9156D5A0FF62}" destId="{8FC2087B-DBAB-4B99-92CD-E346FD81DB06}" srcOrd="4" destOrd="0" parTransId="{7BA47608-A888-42CD-AE60-06756AF5F262}" sibTransId="{D4AA31C8-39A3-42E7-885F-549031C4BE38}"/>
    <dgm:cxn modelId="{3E514B04-D623-4B09-A0C9-729B535CD518}" type="presOf" srcId="{7D2A7BF6-C5C4-4205-9124-9156D5A0FF62}" destId="{389ABB26-7898-463D-9239-33CEB89F6AF7}" srcOrd="0" destOrd="0" presId="urn:microsoft.com/office/officeart/2005/8/layout/chart3"/>
    <dgm:cxn modelId="{5765FD53-CEDE-4490-9C82-797D45E5F58B}" type="presParOf" srcId="{389ABB26-7898-463D-9239-33CEB89F6AF7}" destId="{9D0F1FAC-E2B7-47D9-AF9E-8567148D7A1D}" srcOrd="0" destOrd="0" presId="urn:microsoft.com/office/officeart/2005/8/layout/chart3"/>
    <dgm:cxn modelId="{CF28B807-F72A-47B4-817F-4A5229C39799}" type="presOf" srcId="{65F48770-481A-4163-AFC7-D503548ED498}" destId="{9D0F1FAC-E2B7-47D9-AF9E-8567148D7A1D}" srcOrd="0" destOrd="0" presId="urn:microsoft.com/office/officeart/2005/8/layout/chart3"/>
    <dgm:cxn modelId="{FECC135B-A3B9-4CAC-A686-54F0531BDEA3}" type="presParOf" srcId="{389ABB26-7898-463D-9239-33CEB89F6AF7}" destId="{170B9FDA-8349-46CB-AD74-A643C221A342}" srcOrd="1" destOrd="0" presId="urn:microsoft.com/office/officeart/2005/8/layout/chart3"/>
    <dgm:cxn modelId="{5DD25704-82CC-412E-BC93-3308CC68DAC5}" type="presOf" srcId="{65F48770-481A-4163-AFC7-D503548ED498}" destId="{170B9FDA-8349-46CB-AD74-A643C221A342}" srcOrd="1" destOrd="0" presId="urn:microsoft.com/office/officeart/2005/8/layout/chart3"/>
    <dgm:cxn modelId="{5E2D5763-4CF3-443E-A1E6-833EDE1B2472}" type="presParOf" srcId="{389ABB26-7898-463D-9239-33CEB89F6AF7}" destId="{E39900BC-8280-4B85-BA2D-D2EC42E5E3C8}" srcOrd="2" destOrd="0" presId="urn:microsoft.com/office/officeart/2005/8/layout/chart3"/>
    <dgm:cxn modelId="{4407E7A3-06D1-490F-BB83-F75B30DFFDD8}" type="presOf" srcId="{CD7C679E-F1D4-4EF2-8374-7FCE775C0277}" destId="{E39900BC-8280-4B85-BA2D-D2EC42E5E3C8}" srcOrd="0" destOrd="0" presId="urn:microsoft.com/office/officeart/2005/8/layout/chart3"/>
    <dgm:cxn modelId="{98B31BF0-4AAF-4CAF-8DC8-4737859C0FEF}" type="presParOf" srcId="{389ABB26-7898-463D-9239-33CEB89F6AF7}" destId="{D228BC7F-53A7-491C-8EEB-093E1438ECD9}" srcOrd="3" destOrd="0" presId="urn:microsoft.com/office/officeart/2005/8/layout/chart3"/>
    <dgm:cxn modelId="{CFF3E4DE-B4D9-45CC-BFEC-206F3BC50C39}" type="presOf" srcId="{CD7C679E-F1D4-4EF2-8374-7FCE775C0277}" destId="{D228BC7F-53A7-491C-8EEB-093E1438ECD9}" srcOrd="1" destOrd="0" presId="urn:microsoft.com/office/officeart/2005/8/layout/chart3"/>
    <dgm:cxn modelId="{9B2CC544-A6CB-4DD6-B33E-8EEAD0030A80}" type="presParOf" srcId="{389ABB26-7898-463D-9239-33CEB89F6AF7}" destId="{5CA0BC8A-FE97-4043-AD4F-D6CB2A4406DC}" srcOrd="4" destOrd="0" presId="urn:microsoft.com/office/officeart/2005/8/layout/chart3"/>
    <dgm:cxn modelId="{C144799D-3537-4626-A84D-AA4BE5D6E68D}" type="presOf" srcId="{CD169FB5-09E7-4CB3-8B58-F4096FF6B528}" destId="{5CA0BC8A-FE97-4043-AD4F-D6CB2A4406DC}" srcOrd="0" destOrd="0" presId="urn:microsoft.com/office/officeart/2005/8/layout/chart3"/>
    <dgm:cxn modelId="{7E03B378-0DF0-431B-A4B9-D993D1C05184}" type="presParOf" srcId="{389ABB26-7898-463D-9239-33CEB89F6AF7}" destId="{B8E19202-8549-46AE-8EC0-72F2657E12EA}" srcOrd="5" destOrd="0" presId="urn:microsoft.com/office/officeart/2005/8/layout/chart3"/>
    <dgm:cxn modelId="{D42CF2BF-8C1B-44B9-B752-A2F29E658DDC}" type="presOf" srcId="{CD169FB5-09E7-4CB3-8B58-F4096FF6B528}" destId="{B8E19202-8549-46AE-8EC0-72F2657E12EA}" srcOrd="1" destOrd="0" presId="urn:microsoft.com/office/officeart/2005/8/layout/chart3"/>
    <dgm:cxn modelId="{39DD5C15-CC2B-4070-89AA-30ADC8D776E4}" type="presParOf" srcId="{389ABB26-7898-463D-9239-33CEB89F6AF7}" destId="{5B043243-11C2-49FC-8E8B-96E80D28DAC3}" srcOrd="6" destOrd="0" presId="urn:microsoft.com/office/officeart/2005/8/layout/chart3"/>
    <dgm:cxn modelId="{B798CD5E-7819-48EE-8CB7-857CB77513BF}" type="presOf" srcId="{583F358E-C365-4C55-B7BB-3DF5A335504D}" destId="{5B043243-11C2-49FC-8E8B-96E80D28DAC3}" srcOrd="0" destOrd="0" presId="urn:microsoft.com/office/officeart/2005/8/layout/chart3"/>
    <dgm:cxn modelId="{B2EE517A-1C37-4A19-8B2A-442BF3C82BC2}" type="presParOf" srcId="{389ABB26-7898-463D-9239-33CEB89F6AF7}" destId="{AC84A6ED-70E0-4658-BE93-69DADE8826DA}" srcOrd="7" destOrd="0" presId="urn:microsoft.com/office/officeart/2005/8/layout/chart3"/>
    <dgm:cxn modelId="{1C165CF3-EE14-4373-BAFE-45FFC611D0E6}" type="presOf" srcId="{583F358E-C365-4C55-B7BB-3DF5A335504D}" destId="{AC84A6ED-70E0-4658-BE93-69DADE8826DA}" srcOrd="1" destOrd="0" presId="urn:microsoft.com/office/officeart/2005/8/layout/chart3"/>
    <dgm:cxn modelId="{82281B7E-66CE-40CA-A354-2B6A342900BC}" type="presParOf" srcId="{389ABB26-7898-463D-9239-33CEB89F6AF7}" destId="{9794EFB6-7412-4394-9D8E-71077D852876}" srcOrd="8" destOrd="0" presId="urn:microsoft.com/office/officeart/2005/8/layout/chart3"/>
    <dgm:cxn modelId="{83D256D6-27F7-4CF7-BA3C-5378DB3F1BB7}" type="presOf" srcId="{8FC2087B-DBAB-4B99-92CD-E346FD81DB06}" destId="{9794EFB6-7412-4394-9D8E-71077D852876}" srcOrd="0" destOrd="0" presId="urn:microsoft.com/office/officeart/2005/8/layout/chart3"/>
    <dgm:cxn modelId="{C8A46D16-57B7-4BF9-9B86-A61F697AFD7E}" type="presParOf" srcId="{389ABB26-7898-463D-9239-33CEB89F6AF7}" destId="{EA1286FE-D17A-4B9E-9C10-91AE3E69C163}" srcOrd="9" destOrd="0" presId="urn:microsoft.com/office/officeart/2005/8/layout/chart3"/>
    <dgm:cxn modelId="{D0840F92-60FC-4755-B617-8A32324FDB7D}"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9688956C-DCF2-4ACB-83C8-CAF134E5E411}" type="parTrans">
      <dgm:prSet/>
      <dgm:spPr/>
    </dgm:pt>
    <dgm:pt modelId="{66F3CD11-6360-47FC-B16E-09D287CFF570}" cxnId="{9688956C-DCF2-4ACB-83C8-CAF134E5E411}" type="sibTrans">
      <dgm:prSet/>
      <dgm:spPr/>
    </dgm:pt>
    <dgm:pt modelId="{D21DC186-0676-45FC-9354-C0188C2FF392}">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2</a:t>
          </a:r>
          <a:r>
            <a:rPr lang="en-US" altLang="zh-CN" b="1">
              <a:solidFill>
                <a:srgbClr val="F3744B"/>
              </a:solidFill>
            </a:rPr>
            <a:t/>
          </a:r>
          <a:endParaRPr lang="en-US" altLang="zh-CN" b="1">
            <a:solidFill>
              <a:srgbClr val="F3744B"/>
            </a:solidFill>
          </a:endParaRPr>
        </a:p>
      </dgm:t>
    </dgm:pt>
    <dgm:pt modelId="{33F77309-AEA6-42F5-AB74-D99CE411FBE2}" cxnId="{7124A0C4-8DFD-4158-B132-2AD9DDA35589}" type="parTrans">
      <dgm:prSet/>
      <dgm:spPr/>
    </dgm:pt>
    <dgm:pt modelId="{2E62AB09-D0F6-438F-9C66-EA56C3C41BD4}" cxnId="{7124A0C4-8DFD-4158-B132-2AD9DDA35589}" type="sibTrans">
      <dgm:prSet/>
      <dgm:spPr/>
    </dgm:pt>
    <dgm:pt modelId="{CB84C01F-80D0-4070-80A6-CB6614DA8F48}">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3</a:t>
          </a:r>
          <a:r>
            <a:rPr lang="en-US" altLang="zh-CN" b="1">
              <a:solidFill>
                <a:srgbClr val="F3744B"/>
              </a:solidFill>
            </a:rPr>
            <a:t/>
          </a:r>
          <a:endParaRPr lang="en-US" altLang="zh-CN" b="1">
            <a:solidFill>
              <a:srgbClr val="F3744B"/>
            </a:solidFill>
          </a:endParaRPr>
        </a:p>
      </dgm:t>
    </dgm:pt>
    <dgm:pt modelId="{BD679D04-73EA-4B88-AC52-631A0355AF75}" cxnId="{21C04E3D-A3C7-4DDB-A34F-9485D9C7A5AF}" type="parTrans">
      <dgm:prSet/>
      <dgm:spPr/>
    </dgm:pt>
    <dgm:pt modelId="{3D21CAD6-6F72-4608-B9D4-571910F9A702}" cxnId="{21C04E3D-A3C7-4DDB-A34F-9485D9C7A5AF}" type="sibTrans">
      <dgm:prSet/>
      <dgm:spPr/>
    </dgm:pt>
    <dgm:pt modelId="{8417674F-0986-420A-A048-D2D487861FCA}">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4</a:t>
          </a:r>
          <a:r>
            <a:rPr lang="en-US" b="1">
              <a:solidFill>
                <a:srgbClr val="F3744B"/>
              </a:solidFill>
              <a:sym typeface="+mn-ea"/>
            </a:rPr>
            <a:t/>
          </a:r>
          <a:endParaRPr lang="en-US" b="1">
            <a:solidFill>
              <a:srgbClr val="F3744B"/>
            </a:solidFill>
            <a:sym typeface="+mn-ea"/>
          </a:endParaRPr>
        </a:p>
      </dgm:t>
    </dgm:pt>
    <dgm:pt modelId="{74E2CB06-9F00-4CE3-BEE0-04A326B49CCC}" cxnId="{7FC55D1A-F2A6-4C85-8CCB-06736CDD9CA5}" type="parTrans">
      <dgm:prSet/>
      <dgm:spPr/>
    </dgm:pt>
    <dgm:pt modelId="{0228FD14-CB2B-4AB0-98DE-7E40DCECDD11}" cxnId="{7FC55D1A-F2A6-4C85-8CCB-06736CDD9CA5}"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63412484-9015-4B41-B1ED-6DBF1DA39D45}" type="parTrans">
      <dgm:prSet/>
      <dgm:spPr/>
    </dgm:pt>
    <dgm:pt modelId="{EB55FEF3-E39B-4682-9891-27C22740FE32}" cxnId="{63412484-9015-4B41-B1ED-6DBF1DA39D45}"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9688956C-DCF2-4ACB-83C8-CAF134E5E411}" srcId="{9DB23D42-BC25-41C4-9A3F-A3E78CFB9E14}" destId="{4B5DF693-4886-4E9C-B265-25DF30A69707}" srcOrd="0" destOrd="0" parTransId="{C45242E4-C1BE-46EE-AFF4-3FF6BC67FF5A}" sibTransId="{66F3CD11-6360-47FC-B16E-09D287CFF570}"/>
    <dgm:cxn modelId="{7124A0C4-8DFD-4158-B132-2AD9DDA35589}" srcId="{9DB23D42-BC25-41C4-9A3F-A3E78CFB9E14}" destId="{D21DC186-0676-45FC-9354-C0188C2FF392}" srcOrd="1" destOrd="0" parTransId="{33F77309-AEA6-42F5-AB74-D99CE411FBE2}" sibTransId="{2E62AB09-D0F6-438F-9C66-EA56C3C41BD4}"/>
    <dgm:cxn modelId="{21C04E3D-A3C7-4DDB-A34F-9485D9C7A5AF}" srcId="{9DB23D42-BC25-41C4-9A3F-A3E78CFB9E14}" destId="{CB84C01F-80D0-4070-80A6-CB6614DA8F48}" srcOrd="2" destOrd="0" parTransId="{BD679D04-73EA-4B88-AC52-631A0355AF75}" sibTransId="{3D21CAD6-6F72-4608-B9D4-571910F9A702}"/>
    <dgm:cxn modelId="{7FC55D1A-F2A6-4C85-8CCB-06736CDD9CA5}" srcId="{9DB23D42-BC25-41C4-9A3F-A3E78CFB9E14}" destId="{8417674F-0986-420A-A048-D2D487861FCA}" srcOrd="3" destOrd="0" parTransId="{74E2CB06-9F00-4CE3-BEE0-04A326B49CCC}" sibTransId="{0228FD14-CB2B-4AB0-98DE-7E40DCECDD11}"/>
    <dgm:cxn modelId="{63412484-9015-4B41-B1ED-6DBF1DA39D45}" srcId="{9DB23D42-BC25-41C4-9A3F-A3E78CFB9E14}" destId="{251DB959-2A8F-4973-AD16-83FDACB644C0}" srcOrd="4" destOrd="0" parTransId="{0E1CCF81-471E-4065-AFB4-915447AEDAD9}" sibTransId="{EB55FEF3-E39B-4682-9891-27C22740FE32}"/>
    <dgm:cxn modelId="{3B7EC136-8009-4358-B3CD-823FE1ACC3DE}" type="presOf" srcId="{9DB23D42-BC25-41C4-9A3F-A3E78CFB9E14}" destId="{B84BFEFB-261E-437C-AD9E-90ED8A3C8045}" srcOrd="0" destOrd="0" presId="urn:microsoft.com/office/officeart/2005/8/layout/hChevron3"/>
    <dgm:cxn modelId="{2E72920A-D8A9-4AB5-845A-04B738D90B69}" type="presParOf" srcId="{B84BFEFB-261E-437C-AD9E-90ED8A3C8045}" destId="{1450B55C-E4AF-4C4A-86D5-6F08C883C8A1}" srcOrd="0" destOrd="0" presId="urn:microsoft.com/office/officeart/2005/8/layout/hChevron3"/>
    <dgm:cxn modelId="{74CAD29E-4B1D-4D0B-AEF9-24D7A649FEE2}" type="presOf" srcId="{4B5DF693-4886-4E9C-B265-25DF30A69707}" destId="{1450B55C-E4AF-4C4A-86D5-6F08C883C8A1}" srcOrd="0" destOrd="0" presId="urn:microsoft.com/office/officeart/2005/8/layout/hChevron3"/>
    <dgm:cxn modelId="{244C7AAC-A240-4765-B61F-ABFE8AF9E280}" type="presParOf" srcId="{B84BFEFB-261E-437C-AD9E-90ED8A3C8045}" destId="{B9E1FA38-2042-466B-8091-F149A9FE2767}" srcOrd="1" destOrd="0" presId="urn:microsoft.com/office/officeart/2005/8/layout/hChevron3"/>
    <dgm:cxn modelId="{E15298E7-E140-4DD2-B998-C001306BD628}" type="presParOf" srcId="{B84BFEFB-261E-437C-AD9E-90ED8A3C8045}" destId="{97ED5984-E182-4084-893A-3007DB7F6057}" srcOrd="2" destOrd="0" presId="urn:microsoft.com/office/officeart/2005/8/layout/hChevron3"/>
    <dgm:cxn modelId="{A35B56CC-9252-49F3-86F4-EEB5426D59A8}" type="presOf" srcId="{D21DC186-0676-45FC-9354-C0188C2FF392}" destId="{97ED5984-E182-4084-893A-3007DB7F6057}" srcOrd="0" destOrd="0" presId="urn:microsoft.com/office/officeart/2005/8/layout/hChevron3"/>
    <dgm:cxn modelId="{C64E90C4-E910-417F-84A7-092E37C1CC98}" type="presParOf" srcId="{B84BFEFB-261E-437C-AD9E-90ED8A3C8045}" destId="{D2344F82-2A90-412D-B813-61B1B47F68C7}" srcOrd="3" destOrd="0" presId="urn:microsoft.com/office/officeart/2005/8/layout/hChevron3"/>
    <dgm:cxn modelId="{ECF1E8F4-4592-4140-B0C5-55CEB1DC17D8}" type="presParOf" srcId="{B84BFEFB-261E-437C-AD9E-90ED8A3C8045}" destId="{BA1BBACD-C964-4429-B8AC-A0F655E890BE}" srcOrd="4" destOrd="0" presId="urn:microsoft.com/office/officeart/2005/8/layout/hChevron3"/>
    <dgm:cxn modelId="{B4A45631-A2C6-4870-BF88-DD52D5FE9CE9}" type="presOf" srcId="{CB84C01F-80D0-4070-80A6-CB6614DA8F48}" destId="{BA1BBACD-C964-4429-B8AC-A0F655E890BE}" srcOrd="0" destOrd="0" presId="urn:microsoft.com/office/officeart/2005/8/layout/hChevron3"/>
    <dgm:cxn modelId="{FACEB771-8AFC-4933-BBAC-3E31DA6313B9}" type="presParOf" srcId="{B84BFEFB-261E-437C-AD9E-90ED8A3C8045}" destId="{4FA7BFBD-A08F-4EDE-B3CC-A77718BB0D71}" srcOrd="5" destOrd="0" presId="urn:microsoft.com/office/officeart/2005/8/layout/hChevron3"/>
    <dgm:cxn modelId="{731EB43D-B574-4B9E-855F-EB496923D8B8}" type="presParOf" srcId="{B84BFEFB-261E-437C-AD9E-90ED8A3C8045}" destId="{B962C7BE-5EDB-4FD8-9D89-0510E0C721E3}" srcOrd="6" destOrd="0" presId="urn:microsoft.com/office/officeart/2005/8/layout/hChevron3"/>
    <dgm:cxn modelId="{50A8D9B8-2A95-430C-8B52-3171BAC77F0C}" type="presOf" srcId="{8417674F-0986-420A-A048-D2D487861FCA}" destId="{B962C7BE-5EDB-4FD8-9D89-0510E0C721E3}" srcOrd="0" destOrd="0" presId="urn:microsoft.com/office/officeart/2005/8/layout/hChevron3"/>
    <dgm:cxn modelId="{C9DC9C31-27DA-48E9-B74D-559974745F90}" type="presParOf" srcId="{B84BFEFB-261E-437C-AD9E-90ED8A3C8045}" destId="{EB5745D8-3663-41A7-8218-96A38E2F51F3}" srcOrd="7" destOrd="0" presId="urn:microsoft.com/office/officeart/2005/8/layout/hChevron3"/>
    <dgm:cxn modelId="{51533AB8-821B-4960-B20F-860F77063255}" type="presParOf" srcId="{B84BFEFB-261E-437C-AD9E-90ED8A3C8045}" destId="{899B0F3C-24D9-4638-8824-FB8C747FCC7B}" srcOrd="8" destOrd="0" presId="urn:microsoft.com/office/officeart/2005/8/layout/hChevron3"/>
    <dgm:cxn modelId="{48E96D45-1C98-43E7-9826-E65030B335C2}"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FF0D263E-DF75-4822-8A03-A2ED5A8C3822}" type="parTrans">
      <dgm:prSet/>
      <dgm:spPr/>
    </dgm:pt>
    <dgm:pt modelId="{66F3CD11-6360-47FC-B16E-09D287CFF570}" cxnId="{FF0D263E-DF75-4822-8A03-A2ED5A8C3822}"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06CDE9D2-42D9-4A22-A9DD-C614DB7A4A83}" type="parTrans">
      <dgm:prSet/>
      <dgm:spPr/>
    </dgm:pt>
    <dgm:pt modelId="{2E62AB09-D0F6-438F-9C66-EA56C3C41BD4}" cxnId="{06CDE9D2-42D9-4A22-A9DD-C614DB7A4A83}" type="sibTrans">
      <dgm:prSet/>
      <dgm:spPr/>
    </dgm:pt>
    <dgm:pt modelId="{CB84C01F-80D0-4070-80A6-CB6614DA8F48}">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3</a:t>
          </a:r>
          <a:r>
            <a:rPr lang="en-US" altLang="zh-CN" b="1">
              <a:solidFill>
                <a:srgbClr val="F3744B"/>
              </a:solidFill>
            </a:rPr>
            <a:t/>
          </a:r>
          <a:endParaRPr lang="en-US" altLang="zh-CN" b="1">
            <a:solidFill>
              <a:srgbClr val="F3744B"/>
            </a:solidFill>
          </a:endParaRPr>
        </a:p>
      </dgm:t>
    </dgm:pt>
    <dgm:pt modelId="{BD679D04-73EA-4B88-AC52-631A0355AF75}" cxnId="{BDA57EBE-F63E-45AC-977A-EFAF1AC8084F}" type="parTrans">
      <dgm:prSet/>
      <dgm:spPr/>
    </dgm:pt>
    <dgm:pt modelId="{3D21CAD6-6F72-4608-B9D4-571910F9A702}" cxnId="{BDA57EBE-F63E-45AC-977A-EFAF1AC8084F}" type="sibTrans">
      <dgm:prSet/>
      <dgm:spPr/>
    </dgm:pt>
    <dgm:pt modelId="{8417674F-0986-420A-A048-D2D487861FCA}">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4</a:t>
          </a:r>
          <a:r>
            <a:rPr lang="en-US" b="1">
              <a:solidFill>
                <a:srgbClr val="F3744B"/>
              </a:solidFill>
              <a:sym typeface="+mn-ea"/>
            </a:rPr>
            <a:t/>
          </a:r>
          <a:endParaRPr lang="en-US" b="1">
            <a:solidFill>
              <a:srgbClr val="F3744B"/>
            </a:solidFill>
            <a:sym typeface="+mn-ea"/>
          </a:endParaRPr>
        </a:p>
      </dgm:t>
    </dgm:pt>
    <dgm:pt modelId="{74E2CB06-9F00-4CE3-BEE0-04A326B49CCC}" cxnId="{229115B8-5E47-48AC-A2A4-70DB40321AD3}" type="parTrans">
      <dgm:prSet/>
      <dgm:spPr/>
    </dgm:pt>
    <dgm:pt modelId="{0228FD14-CB2B-4AB0-98DE-7E40DCECDD11}" cxnId="{229115B8-5E47-48AC-A2A4-70DB40321AD3}"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E6EB38E7-1EBC-49EE-9BA2-32CEE5B3C961}" type="parTrans">
      <dgm:prSet/>
      <dgm:spPr/>
    </dgm:pt>
    <dgm:pt modelId="{EB55FEF3-E39B-4682-9891-27C22740FE32}" cxnId="{E6EB38E7-1EBC-49EE-9BA2-32CEE5B3C961}"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FF0D263E-DF75-4822-8A03-A2ED5A8C3822}" srcId="{9DB23D42-BC25-41C4-9A3F-A3E78CFB9E14}" destId="{4B5DF693-4886-4E9C-B265-25DF30A69707}" srcOrd="0" destOrd="0" parTransId="{C45242E4-C1BE-46EE-AFF4-3FF6BC67FF5A}" sibTransId="{66F3CD11-6360-47FC-B16E-09D287CFF570}"/>
    <dgm:cxn modelId="{06CDE9D2-42D9-4A22-A9DD-C614DB7A4A83}" srcId="{9DB23D42-BC25-41C4-9A3F-A3E78CFB9E14}" destId="{D21DC186-0676-45FC-9354-C0188C2FF392}" srcOrd="1" destOrd="0" parTransId="{33F77309-AEA6-42F5-AB74-D99CE411FBE2}" sibTransId="{2E62AB09-D0F6-438F-9C66-EA56C3C41BD4}"/>
    <dgm:cxn modelId="{BDA57EBE-F63E-45AC-977A-EFAF1AC8084F}" srcId="{9DB23D42-BC25-41C4-9A3F-A3E78CFB9E14}" destId="{CB84C01F-80D0-4070-80A6-CB6614DA8F48}" srcOrd="2" destOrd="0" parTransId="{BD679D04-73EA-4B88-AC52-631A0355AF75}" sibTransId="{3D21CAD6-6F72-4608-B9D4-571910F9A702}"/>
    <dgm:cxn modelId="{229115B8-5E47-48AC-A2A4-70DB40321AD3}" srcId="{9DB23D42-BC25-41C4-9A3F-A3E78CFB9E14}" destId="{8417674F-0986-420A-A048-D2D487861FCA}" srcOrd="3" destOrd="0" parTransId="{74E2CB06-9F00-4CE3-BEE0-04A326B49CCC}" sibTransId="{0228FD14-CB2B-4AB0-98DE-7E40DCECDD11}"/>
    <dgm:cxn modelId="{E6EB38E7-1EBC-49EE-9BA2-32CEE5B3C961}" srcId="{9DB23D42-BC25-41C4-9A3F-A3E78CFB9E14}" destId="{251DB959-2A8F-4973-AD16-83FDACB644C0}" srcOrd="4" destOrd="0" parTransId="{0E1CCF81-471E-4065-AFB4-915447AEDAD9}" sibTransId="{EB55FEF3-E39B-4682-9891-27C22740FE32}"/>
    <dgm:cxn modelId="{5B21D96B-E6CD-4F3D-A4A4-1CAD0A017D1D}" type="presOf" srcId="{9DB23D42-BC25-41C4-9A3F-A3E78CFB9E14}" destId="{B84BFEFB-261E-437C-AD9E-90ED8A3C8045}" srcOrd="0" destOrd="0" presId="urn:microsoft.com/office/officeart/2005/8/layout/hChevron3"/>
    <dgm:cxn modelId="{A5F2EED0-995F-4E8C-B09D-700AAAF9E915}" type="presParOf" srcId="{B84BFEFB-261E-437C-AD9E-90ED8A3C8045}" destId="{1450B55C-E4AF-4C4A-86D5-6F08C883C8A1}" srcOrd="0" destOrd="0" presId="urn:microsoft.com/office/officeart/2005/8/layout/hChevron3"/>
    <dgm:cxn modelId="{C6792F98-0E4B-4A28-AA4F-22C9D179B7A1}" type="presOf" srcId="{4B5DF693-4886-4E9C-B265-25DF30A69707}" destId="{1450B55C-E4AF-4C4A-86D5-6F08C883C8A1}" srcOrd="0" destOrd="0" presId="urn:microsoft.com/office/officeart/2005/8/layout/hChevron3"/>
    <dgm:cxn modelId="{99641C9D-0344-4E14-829D-76FE99C0BFE9}" type="presParOf" srcId="{B84BFEFB-261E-437C-AD9E-90ED8A3C8045}" destId="{B9E1FA38-2042-466B-8091-F149A9FE2767}" srcOrd="1" destOrd="0" presId="urn:microsoft.com/office/officeart/2005/8/layout/hChevron3"/>
    <dgm:cxn modelId="{25A3B836-070F-4B5D-A1D7-F3240FDEA4EE}" type="presParOf" srcId="{B84BFEFB-261E-437C-AD9E-90ED8A3C8045}" destId="{97ED5984-E182-4084-893A-3007DB7F6057}" srcOrd="2" destOrd="0" presId="urn:microsoft.com/office/officeart/2005/8/layout/hChevron3"/>
    <dgm:cxn modelId="{1CCF3EA7-A893-4945-A296-FA984F134831}" type="presOf" srcId="{D21DC186-0676-45FC-9354-C0188C2FF392}" destId="{97ED5984-E182-4084-893A-3007DB7F6057}" srcOrd="0" destOrd="0" presId="urn:microsoft.com/office/officeart/2005/8/layout/hChevron3"/>
    <dgm:cxn modelId="{B8224401-1928-4B13-A563-B1DEEBA1D5C5}" type="presParOf" srcId="{B84BFEFB-261E-437C-AD9E-90ED8A3C8045}" destId="{D2344F82-2A90-412D-B813-61B1B47F68C7}" srcOrd="3" destOrd="0" presId="urn:microsoft.com/office/officeart/2005/8/layout/hChevron3"/>
    <dgm:cxn modelId="{48C10C1F-E70F-4B14-BB51-929935B9A907}" type="presParOf" srcId="{B84BFEFB-261E-437C-AD9E-90ED8A3C8045}" destId="{BA1BBACD-C964-4429-B8AC-A0F655E890BE}" srcOrd="4" destOrd="0" presId="urn:microsoft.com/office/officeart/2005/8/layout/hChevron3"/>
    <dgm:cxn modelId="{A1DF463A-9C3D-453E-9AC0-66D1DB0AFD63}" type="presOf" srcId="{CB84C01F-80D0-4070-80A6-CB6614DA8F48}" destId="{BA1BBACD-C964-4429-B8AC-A0F655E890BE}" srcOrd="0" destOrd="0" presId="urn:microsoft.com/office/officeart/2005/8/layout/hChevron3"/>
    <dgm:cxn modelId="{1D450DCD-CAEC-42E8-9BCE-9727A6028BB5}" type="presParOf" srcId="{B84BFEFB-261E-437C-AD9E-90ED8A3C8045}" destId="{4FA7BFBD-A08F-4EDE-B3CC-A77718BB0D71}" srcOrd="5" destOrd="0" presId="urn:microsoft.com/office/officeart/2005/8/layout/hChevron3"/>
    <dgm:cxn modelId="{84C21BF3-AECF-420C-818E-A97691A4078A}" type="presParOf" srcId="{B84BFEFB-261E-437C-AD9E-90ED8A3C8045}" destId="{B962C7BE-5EDB-4FD8-9D89-0510E0C721E3}" srcOrd="6" destOrd="0" presId="urn:microsoft.com/office/officeart/2005/8/layout/hChevron3"/>
    <dgm:cxn modelId="{46E54912-3FD4-4BFD-9B4A-F2B3E749B872}" type="presOf" srcId="{8417674F-0986-420A-A048-D2D487861FCA}" destId="{B962C7BE-5EDB-4FD8-9D89-0510E0C721E3}" srcOrd="0" destOrd="0" presId="urn:microsoft.com/office/officeart/2005/8/layout/hChevron3"/>
    <dgm:cxn modelId="{5EA23139-4880-4D0A-AAE6-AFA648E1393F}" type="presParOf" srcId="{B84BFEFB-261E-437C-AD9E-90ED8A3C8045}" destId="{EB5745D8-3663-41A7-8218-96A38E2F51F3}" srcOrd="7" destOrd="0" presId="urn:microsoft.com/office/officeart/2005/8/layout/hChevron3"/>
    <dgm:cxn modelId="{2B00B2E9-2516-49CD-A24B-78749A300B66}" type="presParOf" srcId="{B84BFEFB-261E-437C-AD9E-90ED8A3C8045}" destId="{899B0F3C-24D9-4638-8824-FB8C747FCC7B}" srcOrd="8" destOrd="0" presId="urn:microsoft.com/office/officeart/2005/8/layout/hChevron3"/>
    <dgm:cxn modelId="{0CE9F9F8-2CFA-4685-ABCB-BC3A49688BE6}"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8AB9A6C1-282D-4681-B0D4-1CEEF3203EB7}" type="parTrans">
      <dgm:prSet/>
      <dgm:spPr/>
    </dgm:pt>
    <dgm:pt modelId="{66F3CD11-6360-47FC-B16E-09D287CFF570}" cxnId="{8AB9A6C1-282D-4681-B0D4-1CEEF3203EB7}"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38978EB4-1918-4103-9685-18045B37422B}" type="parTrans">
      <dgm:prSet/>
      <dgm:spPr/>
    </dgm:pt>
    <dgm:pt modelId="{2E62AB09-D0F6-438F-9C66-EA56C3C41BD4}" cxnId="{38978EB4-1918-4103-9685-18045B37422B}" type="sibTrans">
      <dgm:prSet/>
      <dgm:spPr/>
    </dgm:pt>
    <dgm:pt modelId="{CB84C01F-80D0-4070-80A6-CB6614DA8F48}">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F385459A-297E-4D04-8AF4-4039A6F16E76}" type="parTrans">
      <dgm:prSet/>
      <dgm:spPr/>
    </dgm:pt>
    <dgm:pt modelId="{3D21CAD6-6F72-4608-B9D4-571910F9A702}" cxnId="{F385459A-297E-4D04-8AF4-4039A6F16E76}" type="sibTrans">
      <dgm:prSet/>
      <dgm:spPr/>
    </dgm:pt>
    <dgm:pt modelId="{8417674F-0986-420A-A048-D2D487861FCA}">
      <dgm:prSet phldr="0" custT="0"/>
      <dgm:spPr>
        <a:solidFill>
          <a:srgbClr val="F3744B"/>
        </a:solidFill>
        <a:ln>
          <a:solidFill>
            <a:srgbClr val="F3744B"/>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62179034-3522-4644-B12D-16DD0227BDB6}" type="parTrans">
      <dgm:prSet/>
      <dgm:spPr/>
    </dgm:pt>
    <dgm:pt modelId="{0228FD14-CB2B-4AB0-98DE-7E40DCECDD11}" cxnId="{62179034-3522-4644-B12D-16DD0227BDB6}" type="sibTrans">
      <dgm:prSet/>
      <dgm:spPr/>
    </dgm:pt>
    <dgm:pt modelId="{251DB959-2A8F-4973-AD16-83FDACB644C0}">
      <dgm:prSet phldr="0" custT="0"/>
      <dgm:spPr>
        <a:solidFill>
          <a:srgbClr val="F3744B"/>
        </a:solidFill>
        <a:ln>
          <a:solidFill>
            <a:srgbClr val="F3744B"/>
          </a:solidFill>
        </a:ln>
      </dgm:spPr>
      <dgm:t>
        <a:bodyPr vert="horz" wrap="square"/>
        <a:p>
          <a:pPr>
            <a:lnSpc>
              <a:spcPct val="100000"/>
            </a:lnSpc>
            <a:spcBef>
              <a:spcPct val="0"/>
            </a:spcBef>
            <a:spcAft>
              <a:spcPct val="35000"/>
            </a:spcAft>
          </a:pPr>
          <a:r>
            <a:rPr lang="en-US" b="1">
              <a:solidFill>
                <a:schemeClr val="bg1"/>
              </a:solidFill>
              <a:sym typeface="+mn-ea"/>
            </a:rPr>
            <a:t>5</a:t>
          </a:r>
          <a:r>
            <a:rPr lang="en-US" b="1">
              <a:solidFill>
                <a:schemeClr val="bg1"/>
              </a:solidFill>
              <a:sym typeface="+mn-ea"/>
            </a:rPr>
            <a:t/>
          </a:r>
          <a:endParaRPr lang="en-US" b="1">
            <a:solidFill>
              <a:schemeClr val="bg1"/>
            </a:solidFill>
            <a:sym typeface="+mn-ea"/>
          </a:endParaRPr>
        </a:p>
      </dgm:t>
    </dgm:pt>
    <dgm:pt modelId="{0E1CCF81-471E-4065-AFB4-915447AEDAD9}" cxnId="{AB378E53-BC55-4ADD-9A3B-AA29030A3B0C}" type="parTrans">
      <dgm:prSet/>
      <dgm:spPr/>
    </dgm:pt>
    <dgm:pt modelId="{EB55FEF3-E39B-4682-9891-27C22740FE32}" cxnId="{AB378E53-BC55-4ADD-9A3B-AA29030A3B0C}"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8AB9A6C1-282D-4681-B0D4-1CEEF3203EB7}" srcId="{9DB23D42-BC25-41C4-9A3F-A3E78CFB9E14}" destId="{4B5DF693-4886-4E9C-B265-25DF30A69707}" srcOrd="0" destOrd="0" parTransId="{C45242E4-C1BE-46EE-AFF4-3FF6BC67FF5A}" sibTransId="{66F3CD11-6360-47FC-B16E-09D287CFF570}"/>
    <dgm:cxn modelId="{38978EB4-1918-4103-9685-18045B37422B}" srcId="{9DB23D42-BC25-41C4-9A3F-A3E78CFB9E14}" destId="{D21DC186-0676-45FC-9354-C0188C2FF392}" srcOrd="1" destOrd="0" parTransId="{33F77309-AEA6-42F5-AB74-D99CE411FBE2}" sibTransId="{2E62AB09-D0F6-438F-9C66-EA56C3C41BD4}"/>
    <dgm:cxn modelId="{F385459A-297E-4D04-8AF4-4039A6F16E76}" srcId="{9DB23D42-BC25-41C4-9A3F-A3E78CFB9E14}" destId="{CB84C01F-80D0-4070-80A6-CB6614DA8F48}" srcOrd="2" destOrd="0" parTransId="{BD679D04-73EA-4B88-AC52-631A0355AF75}" sibTransId="{3D21CAD6-6F72-4608-B9D4-571910F9A702}"/>
    <dgm:cxn modelId="{62179034-3522-4644-B12D-16DD0227BDB6}" srcId="{9DB23D42-BC25-41C4-9A3F-A3E78CFB9E14}" destId="{8417674F-0986-420A-A048-D2D487861FCA}" srcOrd="3" destOrd="0" parTransId="{74E2CB06-9F00-4CE3-BEE0-04A326B49CCC}" sibTransId="{0228FD14-CB2B-4AB0-98DE-7E40DCECDD11}"/>
    <dgm:cxn modelId="{AB378E53-BC55-4ADD-9A3B-AA29030A3B0C}" srcId="{9DB23D42-BC25-41C4-9A3F-A3E78CFB9E14}" destId="{251DB959-2A8F-4973-AD16-83FDACB644C0}" srcOrd="4" destOrd="0" parTransId="{0E1CCF81-471E-4065-AFB4-915447AEDAD9}" sibTransId="{EB55FEF3-E39B-4682-9891-27C22740FE32}"/>
    <dgm:cxn modelId="{43C8D9DC-1A75-4623-BE91-ED58880E276F}" type="presOf" srcId="{9DB23D42-BC25-41C4-9A3F-A3E78CFB9E14}" destId="{B84BFEFB-261E-437C-AD9E-90ED8A3C8045}" srcOrd="0" destOrd="0" presId="urn:microsoft.com/office/officeart/2005/8/layout/hChevron3"/>
    <dgm:cxn modelId="{3D986642-F2B5-467D-BA9C-A35F6853A23B}" type="presParOf" srcId="{B84BFEFB-261E-437C-AD9E-90ED8A3C8045}" destId="{1450B55C-E4AF-4C4A-86D5-6F08C883C8A1}" srcOrd="0" destOrd="0" presId="urn:microsoft.com/office/officeart/2005/8/layout/hChevron3"/>
    <dgm:cxn modelId="{9CE4CFAB-46B0-47AB-AFC9-51A34BF1247B}" type="presOf" srcId="{4B5DF693-4886-4E9C-B265-25DF30A69707}" destId="{1450B55C-E4AF-4C4A-86D5-6F08C883C8A1}" srcOrd="0" destOrd="0" presId="urn:microsoft.com/office/officeart/2005/8/layout/hChevron3"/>
    <dgm:cxn modelId="{2374D91D-D742-4457-A790-DFACB7383A74}" type="presParOf" srcId="{B84BFEFB-261E-437C-AD9E-90ED8A3C8045}" destId="{B9E1FA38-2042-466B-8091-F149A9FE2767}" srcOrd="1" destOrd="0" presId="urn:microsoft.com/office/officeart/2005/8/layout/hChevron3"/>
    <dgm:cxn modelId="{BBB8140C-3DDF-46A8-9165-822B629CC740}" type="presParOf" srcId="{B84BFEFB-261E-437C-AD9E-90ED8A3C8045}" destId="{97ED5984-E182-4084-893A-3007DB7F6057}" srcOrd="2" destOrd="0" presId="urn:microsoft.com/office/officeart/2005/8/layout/hChevron3"/>
    <dgm:cxn modelId="{11DF8A04-423D-435B-8E7B-C308C2602BD9}" type="presOf" srcId="{D21DC186-0676-45FC-9354-C0188C2FF392}" destId="{97ED5984-E182-4084-893A-3007DB7F6057}" srcOrd="0" destOrd="0" presId="urn:microsoft.com/office/officeart/2005/8/layout/hChevron3"/>
    <dgm:cxn modelId="{4E6F3334-6153-4B3D-BF58-B4E38596AE6D}" type="presParOf" srcId="{B84BFEFB-261E-437C-AD9E-90ED8A3C8045}" destId="{D2344F82-2A90-412D-B813-61B1B47F68C7}" srcOrd="3" destOrd="0" presId="urn:microsoft.com/office/officeart/2005/8/layout/hChevron3"/>
    <dgm:cxn modelId="{60750C8C-5FD8-4ABE-977A-2EFA75AF848D}" type="presParOf" srcId="{B84BFEFB-261E-437C-AD9E-90ED8A3C8045}" destId="{BA1BBACD-C964-4429-B8AC-A0F655E890BE}" srcOrd="4" destOrd="0" presId="urn:microsoft.com/office/officeart/2005/8/layout/hChevron3"/>
    <dgm:cxn modelId="{3B3BF8CC-AF21-4B9C-A4B5-82930E696132}" type="presOf" srcId="{CB84C01F-80D0-4070-80A6-CB6614DA8F48}" destId="{BA1BBACD-C964-4429-B8AC-A0F655E890BE}" srcOrd="0" destOrd="0" presId="urn:microsoft.com/office/officeart/2005/8/layout/hChevron3"/>
    <dgm:cxn modelId="{8FE8A931-789A-4CBD-BF4D-C5A28CE62EAA}" type="presParOf" srcId="{B84BFEFB-261E-437C-AD9E-90ED8A3C8045}" destId="{4FA7BFBD-A08F-4EDE-B3CC-A77718BB0D71}" srcOrd="5" destOrd="0" presId="urn:microsoft.com/office/officeart/2005/8/layout/hChevron3"/>
    <dgm:cxn modelId="{BA2A31A8-9906-4F28-86C3-C010B09AB573}" type="presParOf" srcId="{B84BFEFB-261E-437C-AD9E-90ED8A3C8045}" destId="{B962C7BE-5EDB-4FD8-9D89-0510E0C721E3}" srcOrd="6" destOrd="0" presId="urn:microsoft.com/office/officeart/2005/8/layout/hChevron3"/>
    <dgm:cxn modelId="{DC38B4DC-C0DA-43C8-80C1-1D007684A6E2}" type="presOf" srcId="{8417674F-0986-420A-A048-D2D487861FCA}" destId="{B962C7BE-5EDB-4FD8-9D89-0510E0C721E3}" srcOrd="0" destOrd="0" presId="urn:microsoft.com/office/officeart/2005/8/layout/hChevron3"/>
    <dgm:cxn modelId="{E7126747-6BE2-4945-8BF2-E8E3BA561B22}" type="presParOf" srcId="{B84BFEFB-261E-437C-AD9E-90ED8A3C8045}" destId="{EB5745D8-3663-41A7-8218-96A38E2F51F3}" srcOrd="7" destOrd="0" presId="urn:microsoft.com/office/officeart/2005/8/layout/hChevron3"/>
    <dgm:cxn modelId="{0DFE221B-94D8-4771-B732-E59294933FDC}" type="presParOf" srcId="{B84BFEFB-261E-437C-AD9E-90ED8A3C8045}" destId="{899B0F3C-24D9-4638-8824-FB8C747FCC7B}" srcOrd="8" destOrd="0" presId="urn:microsoft.com/office/officeart/2005/8/layout/hChevron3"/>
    <dgm:cxn modelId="{5E35D06A-E4A9-417F-A3D5-00CFFCD7A010}"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3740D65B-A826-4902-8B46-89CFFFE1F8F1}" type="parTrans">
      <dgm:prSet/>
      <dgm:spPr/>
    </dgm:pt>
    <dgm:pt modelId="{66F3CD11-6360-47FC-B16E-09D287CFF570}" cxnId="{3740D65B-A826-4902-8B46-89CFFFE1F8F1}"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F08AC48D-D21D-47BF-9C4A-3841102BBFED}" type="parTrans">
      <dgm:prSet/>
      <dgm:spPr/>
    </dgm:pt>
    <dgm:pt modelId="{2E62AB09-D0F6-438F-9C66-EA56C3C41BD4}" cxnId="{F08AC48D-D21D-47BF-9C4A-3841102BBFED}" type="sibTrans">
      <dgm:prSet/>
      <dgm:spPr/>
    </dgm:pt>
    <dgm:pt modelId="{CB84C01F-80D0-4070-80A6-CB6614DA8F48}">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D426BEF7-56FA-4D3F-BE13-87D456C2C1E2}" type="parTrans">
      <dgm:prSet/>
      <dgm:spPr/>
    </dgm:pt>
    <dgm:pt modelId="{3D21CAD6-6F72-4608-B9D4-571910F9A702}" cxnId="{D426BEF7-56FA-4D3F-BE13-87D456C2C1E2}" type="sibTrans">
      <dgm:prSet/>
      <dgm:spPr/>
    </dgm:pt>
    <dgm:pt modelId="{8417674F-0986-420A-A048-D2D487861FCA}">
      <dgm:prSet phldr="0" custT="0"/>
      <dgm:spPr>
        <a:solidFill>
          <a:srgbClr val="F3744B"/>
        </a:solidFill>
        <a:ln>
          <a:solidFill>
            <a:srgbClr val="F3744B"/>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5A994EC8-0A21-4A06-A6D1-F26E9870BAC9}" type="parTrans">
      <dgm:prSet/>
      <dgm:spPr/>
    </dgm:pt>
    <dgm:pt modelId="{0228FD14-CB2B-4AB0-98DE-7E40DCECDD11}" cxnId="{5A994EC8-0A21-4A06-A6D1-F26E9870BAC9}"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26CC25FD-38F5-47D5-BFDA-8FE90A9CA175}" type="parTrans">
      <dgm:prSet/>
      <dgm:spPr/>
    </dgm:pt>
    <dgm:pt modelId="{EB55FEF3-E39B-4682-9891-27C22740FE32}" cxnId="{26CC25FD-38F5-47D5-BFDA-8FE90A9CA175}"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3740D65B-A826-4902-8B46-89CFFFE1F8F1}" srcId="{9DB23D42-BC25-41C4-9A3F-A3E78CFB9E14}" destId="{4B5DF693-4886-4E9C-B265-25DF30A69707}" srcOrd="0" destOrd="0" parTransId="{C45242E4-C1BE-46EE-AFF4-3FF6BC67FF5A}" sibTransId="{66F3CD11-6360-47FC-B16E-09D287CFF570}"/>
    <dgm:cxn modelId="{F08AC48D-D21D-47BF-9C4A-3841102BBFED}" srcId="{9DB23D42-BC25-41C4-9A3F-A3E78CFB9E14}" destId="{D21DC186-0676-45FC-9354-C0188C2FF392}" srcOrd="1" destOrd="0" parTransId="{33F77309-AEA6-42F5-AB74-D99CE411FBE2}" sibTransId="{2E62AB09-D0F6-438F-9C66-EA56C3C41BD4}"/>
    <dgm:cxn modelId="{D426BEF7-56FA-4D3F-BE13-87D456C2C1E2}" srcId="{9DB23D42-BC25-41C4-9A3F-A3E78CFB9E14}" destId="{CB84C01F-80D0-4070-80A6-CB6614DA8F48}" srcOrd="2" destOrd="0" parTransId="{BD679D04-73EA-4B88-AC52-631A0355AF75}" sibTransId="{3D21CAD6-6F72-4608-B9D4-571910F9A702}"/>
    <dgm:cxn modelId="{5A994EC8-0A21-4A06-A6D1-F26E9870BAC9}" srcId="{9DB23D42-BC25-41C4-9A3F-A3E78CFB9E14}" destId="{8417674F-0986-420A-A048-D2D487861FCA}" srcOrd="3" destOrd="0" parTransId="{74E2CB06-9F00-4CE3-BEE0-04A326B49CCC}" sibTransId="{0228FD14-CB2B-4AB0-98DE-7E40DCECDD11}"/>
    <dgm:cxn modelId="{26CC25FD-38F5-47D5-BFDA-8FE90A9CA175}" srcId="{9DB23D42-BC25-41C4-9A3F-A3E78CFB9E14}" destId="{251DB959-2A8F-4973-AD16-83FDACB644C0}" srcOrd="4" destOrd="0" parTransId="{0E1CCF81-471E-4065-AFB4-915447AEDAD9}" sibTransId="{EB55FEF3-E39B-4682-9891-27C22740FE32}"/>
    <dgm:cxn modelId="{A5D33C1D-FC46-476E-8160-D284DD953C1B}" type="presOf" srcId="{9DB23D42-BC25-41C4-9A3F-A3E78CFB9E14}" destId="{B84BFEFB-261E-437C-AD9E-90ED8A3C8045}" srcOrd="0" destOrd="0" presId="urn:microsoft.com/office/officeart/2005/8/layout/hChevron3"/>
    <dgm:cxn modelId="{2994019A-3F99-45E3-8BE2-6CF65620D99F}" type="presParOf" srcId="{B84BFEFB-261E-437C-AD9E-90ED8A3C8045}" destId="{1450B55C-E4AF-4C4A-86D5-6F08C883C8A1}" srcOrd="0" destOrd="0" presId="urn:microsoft.com/office/officeart/2005/8/layout/hChevron3"/>
    <dgm:cxn modelId="{E9D1EBF9-0940-4B21-977F-01E360BFE174}" type="presOf" srcId="{4B5DF693-4886-4E9C-B265-25DF30A69707}" destId="{1450B55C-E4AF-4C4A-86D5-6F08C883C8A1}" srcOrd="0" destOrd="0" presId="urn:microsoft.com/office/officeart/2005/8/layout/hChevron3"/>
    <dgm:cxn modelId="{B8694514-C41D-410C-9C54-9FF570A2EE6C}" type="presParOf" srcId="{B84BFEFB-261E-437C-AD9E-90ED8A3C8045}" destId="{B9E1FA38-2042-466B-8091-F149A9FE2767}" srcOrd="1" destOrd="0" presId="urn:microsoft.com/office/officeart/2005/8/layout/hChevron3"/>
    <dgm:cxn modelId="{CFD10DF6-67BB-40D5-A711-C0759A92E2E7}" type="presParOf" srcId="{B84BFEFB-261E-437C-AD9E-90ED8A3C8045}" destId="{97ED5984-E182-4084-893A-3007DB7F6057}" srcOrd="2" destOrd="0" presId="urn:microsoft.com/office/officeart/2005/8/layout/hChevron3"/>
    <dgm:cxn modelId="{812944D2-F49E-4DC4-90E3-BF15143411E4}" type="presOf" srcId="{D21DC186-0676-45FC-9354-C0188C2FF392}" destId="{97ED5984-E182-4084-893A-3007DB7F6057}" srcOrd="0" destOrd="0" presId="urn:microsoft.com/office/officeart/2005/8/layout/hChevron3"/>
    <dgm:cxn modelId="{E21B4D9F-29E2-4DC6-B1C0-1953ACA4E1F6}" type="presParOf" srcId="{B84BFEFB-261E-437C-AD9E-90ED8A3C8045}" destId="{D2344F82-2A90-412D-B813-61B1B47F68C7}" srcOrd="3" destOrd="0" presId="urn:microsoft.com/office/officeart/2005/8/layout/hChevron3"/>
    <dgm:cxn modelId="{A6A2051F-B69F-4C32-A59A-CE2347C5CA4A}" type="presParOf" srcId="{B84BFEFB-261E-437C-AD9E-90ED8A3C8045}" destId="{BA1BBACD-C964-4429-B8AC-A0F655E890BE}" srcOrd="4" destOrd="0" presId="urn:microsoft.com/office/officeart/2005/8/layout/hChevron3"/>
    <dgm:cxn modelId="{2C6EAAB1-EB1B-4F6F-884D-A5CDC94C910C}" type="presOf" srcId="{CB84C01F-80D0-4070-80A6-CB6614DA8F48}" destId="{BA1BBACD-C964-4429-B8AC-A0F655E890BE}" srcOrd="0" destOrd="0" presId="urn:microsoft.com/office/officeart/2005/8/layout/hChevron3"/>
    <dgm:cxn modelId="{E2E4B8F5-FD8A-4075-87D6-2D20D14D6DE8}" type="presParOf" srcId="{B84BFEFB-261E-437C-AD9E-90ED8A3C8045}" destId="{4FA7BFBD-A08F-4EDE-B3CC-A77718BB0D71}" srcOrd="5" destOrd="0" presId="urn:microsoft.com/office/officeart/2005/8/layout/hChevron3"/>
    <dgm:cxn modelId="{9842A948-30AC-4458-A5C5-85D84B784F0D}" type="presParOf" srcId="{B84BFEFB-261E-437C-AD9E-90ED8A3C8045}" destId="{B962C7BE-5EDB-4FD8-9D89-0510E0C721E3}" srcOrd="6" destOrd="0" presId="urn:microsoft.com/office/officeart/2005/8/layout/hChevron3"/>
    <dgm:cxn modelId="{FD982A92-6D4E-4B5D-BFBA-8177B0771DF8}" type="presOf" srcId="{8417674F-0986-420A-A048-D2D487861FCA}" destId="{B962C7BE-5EDB-4FD8-9D89-0510E0C721E3}" srcOrd="0" destOrd="0" presId="urn:microsoft.com/office/officeart/2005/8/layout/hChevron3"/>
    <dgm:cxn modelId="{A271E6DE-51C9-453A-B52B-FB94CF51F9A9}" type="presParOf" srcId="{B84BFEFB-261E-437C-AD9E-90ED8A3C8045}" destId="{EB5745D8-3663-41A7-8218-96A38E2F51F3}" srcOrd="7" destOrd="0" presId="urn:microsoft.com/office/officeart/2005/8/layout/hChevron3"/>
    <dgm:cxn modelId="{CBE1310B-7F1A-451F-90C6-4F80CA2A9F79}" type="presParOf" srcId="{B84BFEFB-261E-437C-AD9E-90ED8A3C8045}" destId="{899B0F3C-24D9-4638-8824-FB8C747FCC7B}" srcOrd="8" destOrd="0" presId="urn:microsoft.com/office/officeart/2005/8/layout/hChevron3"/>
    <dgm:cxn modelId="{F8D67934-7D90-498F-BBFE-2C7D7C233C69}"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2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1B9D8E-B16A-47F6-BB44-1B669EFAF100}" type="datetimeFigureOut">
              <a:rPr lang="en-IN" smtClean="0"/>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F744B0-E0BF-4CDC-96E1-DC2F87FF59C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Date Placeholder 4"/>
          <p:cNvSpPr>
            <a:spLocks noGrp="1"/>
          </p:cNvSpPr>
          <p:nvPr>
            <p:ph type="dt" sz="half" idx="10"/>
          </p:nvPr>
        </p:nvSpPr>
        <p:spPr/>
        <p:txBody>
          <a:bodyPr/>
          <a:lstStyle/>
          <a:p>
            <a:fld id="{22E6BA9C-E69C-43E6-B8D0-7E621B88C39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p>
            <a:fld id="{22E6BA9C-E69C-43E6-B8D0-7E621B88C39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2E6BA9C-E69C-43E6-B8D0-7E621B88C395}"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E6BA9C-E69C-43E6-B8D0-7E621B88C395}"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2E6BA9C-E69C-43E6-B8D0-7E621B88C39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2E6BA9C-E69C-43E6-B8D0-7E621B88C39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E6BA9C-E69C-43E6-B8D0-7E621B88C395}" type="datetimeFigureOut">
              <a:rPr lang="en-IN" smtClean="0"/>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E686E-CEE0-4009-98C1-FA2470B0EEFE}"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1.xml"/><Relationship Id="rId30" Type="http://schemas.openxmlformats.org/officeDocument/2006/relationships/slideLayout" Target="../slideLayouts/slideLayout1.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0.xml"/><Relationship Id="rId31" Type="http://schemas.openxmlformats.org/officeDocument/2006/relationships/slideLayout" Target="../slideLayouts/slideLayout7.xml"/><Relationship Id="rId30" Type="http://schemas.openxmlformats.org/officeDocument/2006/relationships/image" Target="../media/image67.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microsoft.com/office/2007/relationships/diagramDrawing" Target="../diagrams/drawing2.xml"/><Relationship Id="rId4" Type="http://schemas.openxmlformats.org/officeDocument/2006/relationships/diagramColors" Target="../diagrams/colors2.xml"/><Relationship Id="rId36" Type="http://schemas.openxmlformats.org/officeDocument/2006/relationships/notesSlide" Target="../notesSlides/notesSlide11.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28.jpeg"/><Relationship Id="rId32" Type="http://schemas.openxmlformats.org/officeDocument/2006/relationships/image" Target="../media/image27.jpeg"/><Relationship Id="rId31" Type="http://schemas.openxmlformats.org/officeDocument/2006/relationships/image" Target="../media/image26.jpeg"/><Relationship Id="rId30" Type="http://schemas.openxmlformats.org/officeDocument/2006/relationships/image" Target="../media/image25.jpeg"/><Relationship Id="rId3" Type="http://schemas.openxmlformats.org/officeDocument/2006/relationships/diagramQuickStyle" Target="../diagrams/quickStyle2.xml"/><Relationship Id="rId29" Type="http://schemas.openxmlformats.org/officeDocument/2006/relationships/image" Target="../media/image24.jpeg"/><Relationship Id="rId28" Type="http://schemas.openxmlformats.org/officeDocument/2006/relationships/image" Target="../media/image23.jpeg"/><Relationship Id="rId27" Type="http://schemas.openxmlformats.org/officeDocument/2006/relationships/image" Target="../media/image22.jpeg"/><Relationship Id="rId26" Type="http://schemas.openxmlformats.org/officeDocument/2006/relationships/image" Target="../media/image21.jpeg"/><Relationship Id="rId25" Type="http://schemas.openxmlformats.org/officeDocument/2006/relationships/image" Target="../media/image20.jpeg"/><Relationship Id="rId24" Type="http://schemas.openxmlformats.org/officeDocument/2006/relationships/image" Target="../media/image19.jpeg"/><Relationship Id="rId23" Type="http://schemas.openxmlformats.org/officeDocument/2006/relationships/image" Target="../media/image18.jpeg"/><Relationship Id="rId22" Type="http://schemas.openxmlformats.org/officeDocument/2006/relationships/image" Target="../media/image17.jpeg"/><Relationship Id="rId21" Type="http://schemas.openxmlformats.org/officeDocument/2006/relationships/image" Target="../media/image16.jpeg"/><Relationship Id="rId20" Type="http://schemas.openxmlformats.org/officeDocument/2006/relationships/image" Target="../media/image15.jpeg"/><Relationship Id="rId2" Type="http://schemas.openxmlformats.org/officeDocument/2006/relationships/diagramLayout" Target="../diagrams/layout2.xml"/><Relationship Id="rId19" Type="http://schemas.openxmlformats.org/officeDocument/2006/relationships/image" Target="../media/image14.jpeg"/><Relationship Id="rId18" Type="http://schemas.openxmlformats.org/officeDocument/2006/relationships/image" Target="../media/image13.jpeg"/><Relationship Id="rId17" Type="http://schemas.openxmlformats.org/officeDocument/2006/relationships/image" Target="../media/image12.jpeg"/><Relationship Id="rId16" Type="http://schemas.openxmlformats.org/officeDocument/2006/relationships/image" Target="../media/image11.jpeg"/><Relationship Id="rId15" Type="http://schemas.openxmlformats.org/officeDocument/2006/relationships/image" Target="../media/image10.jpeg"/><Relationship Id="rId14" Type="http://schemas.openxmlformats.org/officeDocument/2006/relationships/image" Target="../media/image9.jpeg"/><Relationship Id="rId13" Type="http://schemas.openxmlformats.org/officeDocument/2006/relationships/image" Target="../media/image8.jpeg"/><Relationship Id="rId12" Type="http://schemas.openxmlformats.org/officeDocument/2006/relationships/image" Target="../media/image7.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2.xml"/><Relationship Id="rId31" Type="http://schemas.openxmlformats.org/officeDocument/2006/relationships/slideLayout" Target="../slideLayouts/slideLayout7.xml"/><Relationship Id="rId30" Type="http://schemas.openxmlformats.org/officeDocument/2006/relationships/image" Target="../media/image67.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13.xml"/><Relationship Id="rId36" Type="http://schemas.openxmlformats.org/officeDocument/2006/relationships/slideLayout" Target="../slideLayouts/slideLayout7.xml"/><Relationship Id="rId35" Type="http://schemas.microsoft.com/office/2007/relationships/diagramDrawing" Target="../diagrams/drawing3.xml"/><Relationship Id="rId34" Type="http://schemas.openxmlformats.org/officeDocument/2006/relationships/diagramColors" Target="../diagrams/colors3.xml"/><Relationship Id="rId33" Type="http://schemas.openxmlformats.org/officeDocument/2006/relationships/diagramQuickStyle" Target="../diagrams/quickStyle3.xml"/><Relationship Id="rId32" Type="http://schemas.openxmlformats.org/officeDocument/2006/relationships/diagramLayout" Target="../diagrams/layout3.xml"/><Relationship Id="rId31" Type="http://schemas.openxmlformats.org/officeDocument/2006/relationships/diagramData" Target="../diagrams/data3.xml"/><Relationship Id="rId30" Type="http://schemas.openxmlformats.org/officeDocument/2006/relationships/image" Target="../media/image67.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4.xml"/><Relationship Id="rId31" Type="http://schemas.openxmlformats.org/officeDocument/2006/relationships/slideLayout" Target="../slideLayouts/slideLayout7.xml"/><Relationship Id="rId30" Type="http://schemas.openxmlformats.org/officeDocument/2006/relationships/image" Target="../media/image67.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5.xml"/><Relationship Id="rId31" Type="http://schemas.openxmlformats.org/officeDocument/2006/relationships/slideLayout" Target="../slideLayouts/slideLayout7.xml"/><Relationship Id="rId30" Type="http://schemas.openxmlformats.org/officeDocument/2006/relationships/image" Target="../media/image68.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microsoft.com/office/2007/relationships/diagramDrawing" Target="../diagrams/drawing4.xml"/><Relationship Id="rId4" Type="http://schemas.openxmlformats.org/officeDocument/2006/relationships/diagramColors" Target="../diagrams/colors4.xml"/><Relationship Id="rId36" Type="http://schemas.openxmlformats.org/officeDocument/2006/relationships/notesSlide" Target="../notesSlides/notesSlide16.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28.jpeg"/><Relationship Id="rId32" Type="http://schemas.openxmlformats.org/officeDocument/2006/relationships/image" Target="../media/image27.jpeg"/><Relationship Id="rId31" Type="http://schemas.openxmlformats.org/officeDocument/2006/relationships/image" Target="../media/image26.jpeg"/><Relationship Id="rId30" Type="http://schemas.openxmlformats.org/officeDocument/2006/relationships/image" Target="../media/image25.jpeg"/><Relationship Id="rId3" Type="http://schemas.openxmlformats.org/officeDocument/2006/relationships/diagramQuickStyle" Target="../diagrams/quickStyle4.xml"/><Relationship Id="rId29" Type="http://schemas.openxmlformats.org/officeDocument/2006/relationships/image" Target="../media/image24.jpeg"/><Relationship Id="rId28" Type="http://schemas.openxmlformats.org/officeDocument/2006/relationships/image" Target="../media/image23.jpeg"/><Relationship Id="rId27" Type="http://schemas.openxmlformats.org/officeDocument/2006/relationships/image" Target="../media/image22.jpeg"/><Relationship Id="rId26" Type="http://schemas.openxmlformats.org/officeDocument/2006/relationships/image" Target="../media/image21.jpeg"/><Relationship Id="rId25" Type="http://schemas.openxmlformats.org/officeDocument/2006/relationships/image" Target="../media/image20.jpeg"/><Relationship Id="rId24" Type="http://schemas.openxmlformats.org/officeDocument/2006/relationships/image" Target="../media/image19.jpeg"/><Relationship Id="rId23" Type="http://schemas.openxmlformats.org/officeDocument/2006/relationships/image" Target="../media/image18.jpeg"/><Relationship Id="rId22" Type="http://schemas.openxmlformats.org/officeDocument/2006/relationships/image" Target="../media/image17.jpeg"/><Relationship Id="rId21" Type="http://schemas.openxmlformats.org/officeDocument/2006/relationships/image" Target="../media/image16.jpeg"/><Relationship Id="rId20" Type="http://schemas.openxmlformats.org/officeDocument/2006/relationships/image" Target="../media/image15.jpeg"/><Relationship Id="rId2" Type="http://schemas.openxmlformats.org/officeDocument/2006/relationships/diagramLayout" Target="../diagrams/layout4.xml"/><Relationship Id="rId19" Type="http://schemas.openxmlformats.org/officeDocument/2006/relationships/image" Target="../media/image14.jpeg"/><Relationship Id="rId18" Type="http://schemas.openxmlformats.org/officeDocument/2006/relationships/image" Target="../media/image13.jpeg"/><Relationship Id="rId17" Type="http://schemas.openxmlformats.org/officeDocument/2006/relationships/image" Target="../media/image12.jpeg"/><Relationship Id="rId16" Type="http://schemas.openxmlformats.org/officeDocument/2006/relationships/image" Target="../media/image11.jpeg"/><Relationship Id="rId15" Type="http://schemas.openxmlformats.org/officeDocument/2006/relationships/image" Target="../media/image10.jpeg"/><Relationship Id="rId14" Type="http://schemas.openxmlformats.org/officeDocument/2006/relationships/image" Target="../media/image9.jpeg"/><Relationship Id="rId13" Type="http://schemas.openxmlformats.org/officeDocument/2006/relationships/image" Target="../media/image8.jpeg"/><Relationship Id="rId12" Type="http://schemas.openxmlformats.org/officeDocument/2006/relationships/image" Target="../media/image7.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7.xml"/><Relationship Id="rId31" Type="http://schemas.openxmlformats.org/officeDocument/2006/relationships/slideLayout" Target="../slideLayouts/slideLayout7.xml"/><Relationship Id="rId30" Type="http://schemas.openxmlformats.org/officeDocument/2006/relationships/image" Target="../media/image68.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18.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19.xml"/><Relationship Id="rId36" Type="http://schemas.openxmlformats.org/officeDocument/2006/relationships/slideLayout" Target="../slideLayouts/slideLayout7.xml"/><Relationship Id="rId35" Type="http://schemas.openxmlformats.org/officeDocument/2006/relationships/image" Target="../media/image68.jpeg"/><Relationship Id="rId34" Type="http://schemas.microsoft.com/office/2007/relationships/diagramDrawing" Target="../diagrams/drawing5.xml"/><Relationship Id="rId33" Type="http://schemas.openxmlformats.org/officeDocument/2006/relationships/diagramColors" Target="../diagrams/colors5.xml"/><Relationship Id="rId32" Type="http://schemas.openxmlformats.org/officeDocument/2006/relationships/diagramQuickStyle" Target="../diagrams/quickStyle5.xml"/><Relationship Id="rId31" Type="http://schemas.openxmlformats.org/officeDocument/2006/relationships/diagramLayout" Target="../diagrams/layout5.xml"/><Relationship Id="rId30" Type="http://schemas.openxmlformats.org/officeDocument/2006/relationships/diagramData" Target="../diagrams/data5.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2.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20.xml"/><Relationship Id="rId31" Type="http://schemas.openxmlformats.org/officeDocument/2006/relationships/slideLayout" Target="../slideLayouts/slideLayout7.xml"/><Relationship Id="rId30" Type="http://schemas.openxmlformats.org/officeDocument/2006/relationships/image" Target="../media/image68.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31" Type="http://schemas.openxmlformats.org/officeDocument/2006/relationships/notesSlide" Target="../notesSlides/notesSlide21.xml"/><Relationship Id="rId30" Type="http://schemas.openxmlformats.org/officeDocument/2006/relationships/slideLayout" Target="../slideLayouts/slideLayout7.xml"/><Relationship Id="rId3" Type="http://schemas.openxmlformats.org/officeDocument/2006/relationships/image" Target="../media/image69.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87.jpeg"/><Relationship Id="rId20" Type="http://schemas.openxmlformats.org/officeDocument/2006/relationships/image" Target="../media/image86.jpeg"/><Relationship Id="rId2" Type="http://schemas.openxmlformats.org/officeDocument/2006/relationships/image" Target="../media/image68.jpeg"/><Relationship Id="rId19" Type="http://schemas.openxmlformats.org/officeDocument/2006/relationships/image" Target="../media/image85.jpeg"/><Relationship Id="rId18" Type="http://schemas.openxmlformats.org/officeDocument/2006/relationships/image" Target="../media/image84.jpeg"/><Relationship Id="rId17" Type="http://schemas.openxmlformats.org/officeDocument/2006/relationships/image" Target="../media/image83.jpeg"/><Relationship Id="rId16" Type="http://schemas.openxmlformats.org/officeDocument/2006/relationships/image" Target="../media/image82.jpeg"/><Relationship Id="rId15" Type="http://schemas.openxmlformats.org/officeDocument/2006/relationships/image" Target="../media/image81.jpeg"/><Relationship Id="rId14" Type="http://schemas.openxmlformats.org/officeDocument/2006/relationships/image" Target="../media/image80.jpeg"/><Relationship Id="rId13" Type="http://schemas.openxmlformats.org/officeDocument/2006/relationships/image" Target="../media/image79.jpeg"/><Relationship Id="rId12" Type="http://schemas.openxmlformats.org/officeDocument/2006/relationships/image" Target="../media/image78.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67.jpeg"/></Relationships>
</file>

<file path=ppt/slides/_rels/slide22.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36" Type="http://schemas.openxmlformats.org/officeDocument/2006/relationships/notesSlide" Target="../notesSlides/notesSlide22.xml"/><Relationship Id="rId35" Type="http://schemas.openxmlformats.org/officeDocument/2006/relationships/slideLayout" Target="../slideLayouts/slideLayout7.xml"/><Relationship Id="rId34" Type="http://schemas.microsoft.com/office/2007/relationships/diagramDrawing" Target="../diagrams/drawing6.xml"/><Relationship Id="rId33" Type="http://schemas.openxmlformats.org/officeDocument/2006/relationships/diagramColors" Target="../diagrams/colors6.xml"/><Relationship Id="rId32" Type="http://schemas.openxmlformats.org/officeDocument/2006/relationships/diagramQuickStyle" Target="../diagrams/quickStyle6.xml"/><Relationship Id="rId31" Type="http://schemas.openxmlformats.org/officeDocument/2006/relationships/diagramLayout" Target="../diagrams/layout6.xml"/><Relationship Id="rId30" Type="http://schemas.openxmlformats.org/officeDocument/2006/relationships/diagramData" Target="../diagrams/data6.xml"/><Relationship Id="rId3" Type="http://schemas.openxmlformats.org/officeDocument/2006/relationships/image" Target="../media/image69.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87.jpeg"/><Relationship Id="rId20" Type="http://schemas.openxmlformats.org/officeDocument/2006/relationships/image" Target="../media/image86.jpeg"/><Relationship Id="rId2" Type="http://schemas.openxmlformats.org/officeDocument/2006/relationships/image" Target="../media/image68.jpeg"/><Relationship Id="rId19" Type="http://schemas.openxmlformats.org/officeDocument/2006/relationships/image" Target="../media/image85.jpeg"/><Relationship Id="rId18" Type="http://schemas.openxmlformats.org/officeDocument/2006/relationships/image" Target="../media/image84.jpeg"/><Relationship Id="rId17" Type="http://schemas.openxmlformats.org/officeDocument/2006/relationships/image" Target="../media/image83.jpeg"/><Relationship Id="rId16" Type="http://schemas.openxmlformats.org/officeDocument/2006/relationships/image" Target="../media/image82.jpeg"/><Relationship Id="rId15" Type="http://schemas.openxmlformats.org/officeDocument/2006/relationships/image" Target="../media/image81.jpeg"/><Relationship Id="rId14" Type="http://schemas.openxmlformats.org/officeDocument/2006/relationships/image" Target="../media/image80.jpeg"/><Relationship Id="rId13" Type="http://schemas.openxmlformats.org/officeDocument/2006/relationships/image" Target="../media/image79.jpeg"/><Relationship Id="rId12" Type="http://schemas.openxmlformats.org/officeDocument/2006/relationships/image" Target="../media/image78.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67.jpeg"/></Relationships>
</file>

<file path=ppt/slides/_rels/slide23.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31" Type="http://schemas.openxmlformats.org/officeDocument/2006/relationships/notesSlide" Target="../notesSlides/notesSlide23.xml"/><Relationship Id="rId30" Type="http://schemas.openxmlformats.org/officeDocument/2006/relationships/slideLayout" Target="../slideLayouts/slideLayout7.xml"/><Relationship Id="rId3" Type="http://schemas.openxmlformats.org/officeDocument/2006/relationships/image" Target="../media/image69.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87.jpeg"/><Relationship Id="rId20" Type="http://schemas.openxmlformats.org/officeDocument/2006/relationships/image" Target="../media/image86.jpeg"/><Relationship Id="rId2" Type="http://schemas.openxmlformats.org/officeDocument/2006/relationships/image" Target="../media/image68.jpeg"/><Relationship Id="rId19" Type="http://schemas.openxmlformats.org/officeDocument/2006/relationships/image" Target="../media/image85.jpeg"/><Relationship Id="rId18" Type="http://schemas.openxmlformats.org/officeDocument/2006/relationships/image" Target="../media/image84.jpeg"/><Relationship Id="rId17" Type="http://schemas.openxmlformats.org/officeDocument/2006/relationships/image" Target="../media/image83.jpeg"/><Relationship Id="rId16" Type="http://schemas.openxmlformats.org/officeDocument/2006/relationships/image" Target="../media/image82.jpeg"/><Relationship Id="rId15" Type="http://schemas.openxmlformats.org/officeDocument/2006/relationships/image" Target="../media/image81.jpeg"/><Relationship Id="rId14" Type="http://schemas.openxmlformats.org/officeDocument/2006/relationships/image" Target="../media/image80.jpeg"/><Relationship Id="rId13" Type="http://schemas.openxmlformats.org/officeDocument/2006/relationships/image" Target="../media/image79.jpeg"/><Relationship Id="rId12" Type="http://schemas.openxmlformats.org/officeDocument/2006/relationships/image" Target="../media/image78.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67.jpeg"/></Relationships>
</file>

<file path=ppt/slides/_rels/slide24.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31" Type="http://schemas.openxmlformats.org/officeDocument/2006/relationships/notesSlide" Target="../notesSlides/notesSlide24.xml"/><Relationship Id="rId30" Type="http://schemas.openxmlformats.org/officeDocument/2006/relationships/slideLayout" Target="../slideLayouts/slideLayout7.xml"/><Relationship Id="rId3" Type="http://schemas.openxmlformats.org/officeDocument/2006/relationships/image" Target="../media/image69.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87.jpeg"/><Relationship Id="rId20" Type="http://schemas.openxmlformats.org/officeDocument/2006/relationships/image" Target="../media/image86.jpeg"/><Relationship Id="rId2" Type="http://schemas.openxmlformats.org/officeDocument/2006/relationships/image" Target="../media/image68.jpeg"/><Relationship Id="rId19" Type="http://schemas.openxmlformats.org/officeDocument/2006/relationships/image" Target="../media/image85.jpeg"/><Relationship Id="rId18" Type="http://schemas.openxmlformats.org/officeDocument/2006/relationships/image" Target="../media/image84.jpeg"/><Relationship Id="rId17" Type="http://schemas.openxmlformats.org/officeDocument/2006/relationships/image" Target="../media/image83.jpeg"/><Relationship Id="rId16" Type="http://schemas.openxmlformats.org/officeDocument/2006/relationships/image" Target="../media/image82.jpeg"/><Relationship Id="rId15" Type="http://schemas.openxmlformats.org/officeDocument/2006/relationships/image" Target="../media/image81.jpeg"/><Relationship Id="rId14" Type="http://schemas.openxmlformats.org/officeDocument/2006/relationships/image" Target="../media/image80.jpeg"/><Relationship Id="rId13" Type="http://schemas.openxmlformats.org/officeDocument/2006/relationships/image" Target="../media/image79.jpeg"/><Relationship Id="rId12" Type="http://schemas.openxmlformats.org/officeDocument/2006/relationships/image" Target="../media/image78.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67.jpeg"/></Relationships>
</file>

<file path=ppt/slides/_rels/slide25.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36" Type="http://schemas.openxmlformats.org/officeDocument/2006/relationships/notesSlide" Target="../notesSlides/notesSlide25.xml"/><Relationship Id="rId35" Type="http://schemas.openxmlformats.org/officeDocument/2006/relationships/slideLayout" Target="../slideLayouts/slideLayout7.xml"/><Relationship Id="rId34" Type="http://schemas.microsoft.com/office/2007/relationships/diagramDrawing" Target="../diagrams/drawing7.xml"/><Relationship Id="rId33" Type="http://schemas.openxmlformats.org/officeDocument/2006/relationships/diagramColors" Target="../diagrams/colors7.xml"/><Relationship Id="rId32" Type="http://schemas.openxmlformats.org/officeDocument/2006/relationships/diagramQuickStyle" Target="../diagrams/quickStyle7.xml"/><Relationship Id="rId31" Type="http://schemas.openxmlformats.org/officeDocument/2006/relationships/diagramLayout" Target="../diagrams/layout7.xml"/><Relationship Id="rId30" Type="http://schemas.openxmlformats.org/officeDocument/2006/relationships/diagramData" Target="../diagrams/data7.xml"/><Relationship Id="rId3" Type="http://schemas.openxmlformats.org/officeDocument/2006/relationships/image" Target="../media/image69.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87.jpeg"/><Relationship Id="rId20" Type="http://schemas.openxmlformats.org/officeDocument/2006/relationships/image" Target="../media/image86.jpeg"/><Relationship Id="rId2" Type="http://schemas.openxmlformats.org/officeDocument/2006/relationships/image" Target="../media/image68.jpeg"/><Relationship Id="rId19" Type="http://schemas.openxmlformats.org/officeDocument/2006/relationships/image" Target="../media/image85.jpeg"/><Relationship Id="rId18" Type="http://schemas.openxmlformats.org/officeDocument/2006/relationships/image" Target="../media/image84.jpeg"/><Relationship Id="rId17" Type="http://schemas.openxmlformats.org/officeDocument/2006/relationships/image" Target="../media/image83.jpeg"/><Relationship Id="rId16" Type="http://schemas.openxmlformats.org/officeDocument/2006/relationships/image" Target="../media/image82.jpeg"/><Relationship Id="rId15" Type="http://schemas.openxmlformats.org/officeDocument/2006/relationships/image" Target="../media/image81.jpeg"/><Relationship Id="rId14" Type="http://schemas.openxmlformats.org/officeDocument/2006/relationships/image" Target="../media/image80.jpeg"/><Relationship Id="rId13" Type="http://schemas.openxmlformats.org/officeDocument/2006/relationships/image" Target="../media/image79.jpeg"/><Relationship Id="rId12" Type="http://schemas.openxmlformats.org/officeDocument/2006/relationships/image" Target="../media/image78.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67.jpeg"/></Relationships>
</file>

<file path=ppt/slides/_rels/slide26.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31" Type="http://schemas.openxmlformats.org/officeDocument/2006/relationships/notesSlide" Target="../notesSlides/notesSlide26.xml"/><Relationship Id="rId30" Type="http://schemas.openxmlformats.org/officeDocument/2006/relationships/slideLayout" Target="../slideLayouts/slideLayout7.xml"/><Relationship Id="rId3" Type="http://schemas.openxmlformats.org/officeDocument/2006/relationships/image" Target="../media/image69.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87.jpeg"/><Relationship Id="rId20" Type="http://schemas.openxmlformats.org/officeDocument/2006/relationships/image" Target="../media/image86.jpeg"/><Relationship Id="rId2" Type="http://schemas.openxmlformats.org/officeDocument/2006/relationships/image" Target="../media/image68.jpeg"/><Relationship Id="rId19" Type="http://schemas.openxmlformats.org/officeDocument/2006/relationships/image" Target="../media/image85.jpeg"/><Relationship Id="rId18" Type="http://schemas.openxmlformats.org/officeDocument/2006/relationships/image" Target="../media/image84.jpeg"/><Relationship Id="rId17" Type="http://schemas.openxmlformats.org/officeDocument/2006/relationships/image" Target="../media/image83.jpeg"/><Relationship Id="rId16" Type="http://schemas.openxmlformats.org/officeDocument/2006/relationships/image" Target="../media/image82.jpeg"/><Relationship Id="rId15" Type="http://schemas.openxmlformats.org/officeDocument/2006/relationships/image" Target="../media/image81.jpeg"/><Relationship Id="rId14" Type="http://schemas.openxmlformats.org/officeDocument/2006/relationships/image" Target="../media/image80.jpeg"/><Relationship Id="rId13" Type="http://schemas.openxmlformats.org/officeDocument/2006/relationships/image" Target="../media/image79.jpeg"/><Relationship Id="rId12" Type="http://schemas.openxmlformats.org/officeDocument/2006/relationships/image" Target="../media/image78.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67.jpeg"/></Relationships>
</file>

<file path=ppt/slides/_rels/slide27.xml.rels><?xml version="1.0" encoding="UTF-8" standalone="yes"?>
<Relationships xmlns="http://schemas.openxmlformats.org/package/2006/relationships"><Relationship Id="rId9" Type="http://schemas.openxmlformats.org/officeDocument/2006/relationships/image" Target="../media/image92.jpeg"/><Relationship Id="rId8" Type="http://schemas.openxmlformats.org/officeDocument/2006/relationships/image" Target="../media/image91.jpeg"/><Relationship Id="rId7" Type="http://schemas.openxmlformats.org/officeDocument/2006/relationships/image" Target="../media/image90.jpeg"/><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70.jpeg"/><Relationship Id="rId36" Type="http://schemas.openxmlformats.org/officeDocument/2006/relationships/notesSlide" Target="../notesSlides/notesSlide27.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69.jpeg"/><Relationship Id="rId29" Type="http://schemas.openxmlformats.org/officeDocument/2006/relationships/image" Target="../media/image7.jpeg"/><Relationship Id="rId28" Type="http://schemas.openxmlformats.org/officeDocument/2006/relationships/image" Target="../media/image87.jpeg"/><Relationship Id="rId27" Type="http://schemas.openxmlformats.org/officeDocument/2006/relationships/image" Target="../media/image86.jpeg"/><Relationship Id="rId26" Type="http://schemas.openxmlformats.org/officeDocument/2006/relationships/image" Target="../media/image85.jpeg"/><Relationship Id="rId25" Type="http://schemas.openxmlformats.org/officeDocument/2006/relationships/image" Target="../media/image84.jpeg"/><Relationship Id="rId24" Type="http://schemas.openxmlformats.org/officeDocument/2006/relationships/image" Target="../media/image83.jpeg"/><Relationship Id="rId23" Type="http://schemas.openxmlformats.org/officeDocument/2006/relationships/image" Target="../media/image82.jpeg"/><Relationship Id="rId22" Type="http://schemas.openxmlformats.org/officeDocument/2006/relationships/image" Target="../media/image81.jpeg"/><Relationship Id="rId21" Type="http://schemas.openxmlformats.org/officeDocument/2006/relationships/image" Target="../media/image80.jpeg"/><Relationship Id="rId20" Type="http://schemas.openxmlformats.org/officeDocument/2006/relationships/image" Target="../media/image79.jpeg"/><Relationship Id="rId2" Type="http://schemas.openxmlformats.org/officeDocument/2006/relationships/image" Target="../media/image68.jpeg"/><Relationship Id="rId19" Type="http://schemas.openxmlformats.org/officeDocument/2006/relationships/image" Target="../media/image78.jpeg"/><Relationship Id="rId18" Type="http://schemas.openxmlformats.org/officeDocument/2006/relationships/image" Target="../media/image77.jpeg"/><Relationship Id="rId17" Type="http://schemas.openxmlformats.org/officeDocument/2006/relationships/image" Target="../media/image76.jpeg"/><Relationship Id="rId16" Type="http://schemas.openxmlformats.org/officeDocument/2006/relationships/image" Target="../media/image75.jpeg"/><Relationship Id="rId15" Type="http://schemas.openxmlformats.org/officeDocument/2006/relationships/image" Target="../media/image74.jpeg"/><Relationship Id="rId14" Type="http://schemas.openxmlformats.org/officeDocument/2006/relationships/image" Target="../media/image73.jpeg"/><Relationship Id="rId13" Type="http://schemas.openxmlformats.org/officeDocument/2006/relationships/image" Target="../media/image72.jpeg"/><Relationship Id="rId12" Type="http://schemas.openxmlformats.org/officeDocument/2006/relationships/image" Target="../media/image71.jpeg"/><Relationship Id="rId11" Type="http://schemas.openxmlformats.org/officeDocument/2006/relationships/image" Target="../media/image94.jpeg"/><Relationship Id="rId10" Type="http://schemas.openxmlformats.org/officeDocument/2006/relationships/image" Target="../media/image93.jpeg"/><Relationship Id="rId1" Type="http://schemas.openxmlformats.org/officeDocument/2006/relationships/image" Target="../media/image67.jpeg"/></Relationships>
</file>

<file path=ppt/slides/_rels/slide28.xml.rels><?xml version="1.0" encoding="UTF-8" standalone="yes"?>
<Relationships xmlns="http://schemas.openxmlformats.org/package/2006/relationships"><Relationship Id="rId9" Type="http://schemas.openxmlformats.org/officeDocument/2006/relationships/image" Target="../media/image92.jpeg"/><Relationship Id="rId8" Type="http://schemas.openxmlformats.org/officeDocument/2006/relationships/image" Target="../media/image91.jpeg"/><Relationship Id="rId7" Type="http://schemas.openxmlformats.org/officeDocument/2006/relationships/image" Target="../media/image90.jpeg"/><Relationship Id="rId6" Type="http://schemas.openxmlformats.org/officeDocument/2006/relationships/image" Target="../media/image89.jpeg"/><Relationship Id="rId5" Type="http://schemas.openxmlformats.org/officeDocument/2006/relationships/image" Target="../media/image88.jpeg"/><Relationship Id="rId41" Type="http://schemas.openxmlformats.org/officeDocument/2006/relationships/notesSlide" Target="../notesSlides/notesSlide28.xml"/><Relationship Id="rId40" Type="http://schemas.openxmlformats.org/officeDocument/2006/relationships/slideLayout" Target="../slideLayouts/slideLayout7.xml"/><Relationship Id="rId4" Type="http://schemas.openxmlformats.org/officeDocument/2006/relationships/image" Target="../media/image70.jpeg"/><Relationship Id="rId39" Type="http://schemas.microsoft.com/office/2007/relationships/diagramDrawing" Target="../diagrams/drawing8.xml"/><Relationship Id="rId38" Type="http://schemas.openxmlformats.org/officeDocument/2006/relationships/diagramColors" Target="../diagrams/colors8.xml"/><Relationship Id="rId37" Type="http://schemas.openxmlformats.org/officeDocument/2006/relationships/diagramQuickStyle" Target="../diagrams/quickStyle8.xml"/><Relationship Id="rId36" Type="http://schemas.openxmlformats.org/officeDocument/2006/relationships/diagramLayout" Target="../diagrams/layout8.xml"/><Relationship Id="rId35" Type="http://schemas.openxmlformats.org/officeDocument/2006/relationships/diagramData" Target="../diagrams/data8.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69.jpeg"/><Relationship Id="rId29" Type="http://schemas.openxmlformats.org/officeDocument/2006/relationships/image" Target="../media/image7.jpeg"/><Relationship Id="rId28" Type="http://schemas.openxmlformats.org/officeDocument/2006/relationships/image" Target="../media/image87.jpeg"/><Relationship Id="rId27" Type="http://schemas.openxmlformats.org/officeDocument/2006/relationships/image" Target="../media/image86.jpeg"/><Relationship Id="rId26" Type="http://schemas.openxmlformats.org/officeDocument/2006/relationships/image" Target="../media/image85.jpeg"/><Relationship Id="rId25" Type="http://schemas.openxmlformats.org/officeDocument/2006/relationships/image" Target="../media/image84.jpeg"/><Relationship Id="rId24" Type="http://schemas.openxmlformats.org/officeDocument/2006/relationships/image" Target="../media/image83.jpeg"/><Relationship Id="rId23" Type="http://schemas.openxmlformats.org/officeDocument/2006/relationships/image" Target="../media/image82.jpeg"/><Relationship Id="rId22" Type="http://schemas.openxmlformats.org/officeDocument/2006/relationships/image" Target="../media/image81.jpeg"/><Relationship Id="rId21" Type="http://schemas.openxmlformats.org/officeDocument/2006/relationships/image" Target="../media/image80.jpeg"/><Relationship Id="rId20" Type="http://schemas.openxmlformats.org/officeDocument/2006/relationships/image" Target="../media/image79.jpeg"/><Relationship Id="rId2" Type="http://schemas.openxmlformats.org/officeDocument/2006/relationships/image" Target="../media/image68.jpeg"/><Relationship Id="rId19" Type="http://schemas.openxmlformats.org/officeDocument/2006/relationships/image" Target="../media/image78.jpeg"/><Relationship Id="rId18" Type="http://schemas.openxmlformats.org/officeDocument/2006/relationships/image" Target="../media/image77.jpeg"/><Relationship Id="rId17" Type="http://schemas.openxmlformats.org/officeDocument/2006/relationships/image" Target="../media/image76.jpeg"/><Relationship Id="rId16" Type="http://schemas.openxmlformats.org/officeDocument/2006/relationships/image" Target="../media/image75.jpeg"/><Relationship Id="rId15" Type="http://schemas.openxmlformats.org/officeDocument/2006/relationships/image" Target="../media/image74.jpeg"/><Relationship Id="rId14" Type="http://schemas.openxmlformats.org/officeDocument/2006/relationships/image" Target="../media/image73.jpeg"/><Relationship Id="rId13" Type="http://schemas.openxmlformats.org/officeDocument/2006/relationships/image" Target="../media/image72.jpeg"/><Relationship Id="rId12" Type="http://schemas.openxmlformats.org/officeDocument/2006/relationships/image" Target="../media/image71.jpeg"/><Relationship Id="rId11" Type="http://schemas.openxmlformats.org/officeDocument/2006/relationships/image" Target="../media/image94.jpeg"/><Relationship Id="rId10" Type="http://schemas.openxmlformats.org/officeDocument/2006/relationships/image" Target="../media/image93.jpeg"/><Relationship Id="rId1" Type="http://schemas.openxmlformats.org/officeDocument/2006/relationships/image" Target="../media/image67.jpeg"/></Relationships>
</file>

<file path=ppt/slides/_rels/slide29.xml.rels><?xml version="1.0" encoding="UTF-8" standalone="yes"?>
<Relationships xmlns="http://schemas.openxmlformats.org/package/2006/relationships"><Relationship Id="rId9" Type="http://schemas.openxmlformats.org/officeDocument/2006/relationships/image" Target="../media/image92.jpeg"/><Relationship Id="rId8" Type="http://schemas.openxmlformats.org/officeDocument/2006/relationships/image" Target="../media/image91.jpeg"/><Relationship Id="rId7" Type="http://schemas.openxmlformats.org/officeDocument/2006/relationships/image" Target="../media/image90.jpeg"/><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70.jpeg"/><Relationship Id="rId36" Type="http://schemas.openxmlformats.org/officeDocument/2006/relationships/notesSlide" Target="../notesSlides/notesSlide29.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69.jpeg"/><Relationship Id="rId29" Type="http://schemas.openxmlformats.org/officeDocument/2006/relationships/image" Target="../media/image7.jpeg"/><Relationship Id="rId28" Type="http://schemas.openxmlformats.org/officeDocument/2006/relationships/image" Target="../media/image87.jpeg"/><Relationship Id="rId27" Type="http://schemas.openxmlformats.org/officeDocument/2006/relationships/image" Target="../media/image86.jpeg"/><Relationship Id="rId26" Type="http://schemas.openxmlformats.org/officeDocument/2006/relationships/image" Target="../media/image85.jpeg"/><Relationship Id="rId25" Type="http://schemas.openxmlformats.org/officeDocument/2006/relationships/image" Target="../media/image84.jpeg"/><Relationship Id="rId24" Type="http://schemas.openxmlformats.org/officeDocument/2006/relationships/image" Target="../media/image83.jpeg"/><Relationship Id="rId23" Type="http://schemas.openxmlformats.org/officeDocument/2006/relationships/image" Target="../media/image82.jpeg"/><Relationship Id="rId22" Type="http://schemas.openxmlformats.org/officeDocument/2006/relationships/image" Target="../media/image81.jpeg"/><Relationship Id="rId21" Type="http://schemas.openxmlformats.org/officeDocument/2006/relationships/image" Target="../media/image80.jpeg"/><Relationship Id="rId20" Type="http://schemas.openxmlformats.org/officeDocument/2006/relationships/image" Target="../media/image79.jpeg"/><Relationship Id="rId2" Type="http://schemas.openxmlformats.org/officeDocument/2006/relationships/image" Target="../media/image68.jpeg"/><Relationship Id="rId19" Type="http://schemas.openxmlformats.org/officeDocument/2006/relationships/image" Target="../media/image78.jpeg"/><Relationship Id="rId18" Type="http://schemas.openxmlformats.org/officeDocument/2006/relationships/image" Target="../media/image77.jpeg"/><Relationship Id="rId17" Type="http://schemas.openxmlformats.org/officeDocument/2006/relationships/image" Target="../media/image76.jpeg"/><Relationship Id="rId16" Type="http://schemas.openxmlformats.org/officeDocument/2006/relationships/image" Target="../media/image75.jpeg"/><Relationship Id="rId15" Type="http://schemas.openxmlformats.org/officeDocument/2006/relationships/image" Target="../media/image74.jpeg"/><Relationship Id="rId14" Type="http://schemas.openxmlformats.org/officeDocument/2006/relationships/image" Target="../media/image73.jpeg"/><Relationship Id="rId13" Type="http://schemas.openxmlformats.org/officeDocument/2006/relationships/image" Target="../media/image72.jpeg"/><Relationship Id="rId12" Type="http://schemas.openxmlformats.org/officeDocument/2006/relationships/image" Target="../media/image71.jpeg"/><Relationship Id="rId11" Type="http://schemas.openxmlformats.org/officeDocument/2006/relationships/image" Target="../media/image94.jpeg"/><Relationship Id="rId10" Type="http://schemas.openxmlformats.org/officeDocument/2006/relationships/image" Target="../media/image93.jpeg"/><Relationship Id="rId1" Type="http://schemas.openxmlformats.org/officeDocument/2006/relationships/image" Target="../media/image67.jpeg"/></Relationships>
</file>

<file path=ppt/slides/_rels/slide3.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4" Type="http://schemas.openxmlformats.org/officeDocument/2006/relationships/notesSlide" Target="../notesSlides/notesSlide3.xml"/><Relationship Id="rId33" Type="http://schemas.openxmlformats.org/officeDocument/2006/relationships/slideLayout" Target="../slideLayouts/slideLayout7.xml"/><Relationship Id="rId32" Type="http://schemas.openxmlformats.org/officeDocument/2006/relationships/image" Target="../media/image29.jpeg"/><Relationship Id="rId31" Type="http://schemas.openxmlformats.org/officeDocument/2006/relationships/image" Target="../media/image32.jpeg"/><Relationship Id="rId30" Type="http://schemas.openxmlformats.org/officeDocument/2006/relationships/image" Target="../media/image31.jpe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30.jpeg"/></Relationships>
</file>

<file path=ppt/slides/_rels/slide30.xml.rels><?xml version="1.0" encoding="UTF-8" standalone="yes"?>
<Relationships xmlns="http://schemas.openxmlformats.org/package/2006/relationships"><Relationship Id="rId9" Type="http://schemas.openxmlformats.org/officeDocument/2006/relationships/image" Target="../media/image92.jpeg"/><Relationship Id="rId8" Type="http://schemas.openxmlformats.org/officeDocument/2006/relationships/image" Target="../media/image91.jpeg"/><Relationship Id="rId7" Type="http://schemas.openxmlformats.org/officeDocument/2006/relationships/image" Target="../media/image90.jpeg"/><Relationship Id="rId6" Type="http://schemas.openxmlformats.org/officeDocument/2006/relationships/image" Target="../media/image89.jpeg"/><Relationship Id="rId5" Type="http://schemas.openxmlformats.org/officeDocument/2006/relationships/image" Target="../media/image88.jpeg"/><Relationship Id="rId41" Type="http://schemas.openxmlformats.org/officeDocument/2006/relationships/notesSlide" Target="../notesSlides/notesSlide30.xml"/><Relationship Id="rId40" Type="http://schemas.openxmlformats.org/officeDocument/2006/relationships/slideLayout" Target="../slideLayouts/slideLayout7.xml"/><Relationship Id="rId4" Type="http://schemas.openxmlformats.org/officeDocument/2006/relationships/image" Target="../media/image70.jpeg"/><Relationship Id="rId39" Type="http://schemas.microsoft.com/office/2007/relationships/diagramDrawing" Target="../diagrams/drawing9.xml"/><Relationship Id="rId38" Type="http://schemas.openxmlformats.org/officeDocument/2006/relationships/diagramColors" Target="../diagrams/colors9.xml"/><Relationship Id="rId37" Type="http://schemas.openxmlformats.org/officeDocument/2006/relationships/diagramQuickStyle" Target="../diagrams/quickStyle9.xml"/><Relationship Id="rId36" Type="http://schemas.openxmlformats.org/officeDocument/2006/relationships/diagramLayout" Target="../diagrams/layout9.xml"/><Relationship Id="rId35" Type="http://schemas.openxmlformats.org/officeDocument/2006/relationships/diagramData" Target="../diagrams/data9.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69.jpeg"/><Relationship Id="rId29" Type="http://schemas.openxmlformats.org/officeDocument/2006/relationships/image" Target="../media/image7.jpeg"/><Relationship Id="rId28" Type="http://schemas.openxmlformats.org/officeDocument/2006/relationships/image" Target="../media/image87.jpeg"/><Relationship Id="rId27" Type="http://schemas.openxmlformats.org/officeDocument/2006/relationships/image" Target="../media/image86.jpeg"/><Relationship Id="rId26" Type="http://schemas.openxmlformats.org/officeDocument/2006/relationships/image" Target="../media/image85.jpeg"/><Relationship Id="rId25" Type="http://schemas.openxmlformats.org/officeDocument/2006/relationships/image" Target="../media/image84.jpeg"/><Relationship Id="rId24" Type="http://schemas.openxmlformats.org/officeDocument/2006/relationships/image" Target="../media/image83.jpeg"/><Relationship Id="rId23" Type="http://schemas.openxmlformats.org/officeDocument/2006/relationships/image" Target="../media/image82.jpeg"/><Relationship Id="rId22" Type="http://schemas.openxmlformats.org/officeDocument/2006/relationships/image" Target="../media/image81.jpeg"/><Relationship Id="rId21" Type="http://schemas.openxmlformats.org/officeDocument/2006/relationships/image" Target="../media/image80.jpeg"/><Relationship Id="rId20" Type="http://schemas.openxmlformats.org/officeDocument/2006/relationships/image" Target="../media/image79.jpeg"/><Relationship Id="rId2" Type="http://schemas.openxmlformats.org/officeDocument/2006/relationships/image" Target="../media/image68.jpeg"/><Relationship Id="rId19" Type="http://schemas.openxmlformats.org/officeDocument/2006/relationships/image" Target="../media/image78.jpeg"/><Relationship Id="rId18" Type="http://schemas.openxmlformats.org/officeDocument/2006/relationships/image" Target="../media/image77.jpeg"/><Relationship Id="rId17" Type="http://schemas.openxmlformats.org/officeDocument/2006/relationships/image" Target="../media/image76.jpeg"/><Relationship Id="rId16" Type="http://schemas.openxmlformats.org/officeDocument/2006/relationships/image" Target="../media/image75.jpeg"/><Relationship Id="rId15" Type="http://schemas.openxmlformats.org/officeDocument/2006/relationships/image" Target="../media/image74.jpeg"/><Relationship Id="rId14" Type="http://schemas.openxmlformats.org/officeDocument/2006/relationships/image" Target="../media/image73.jpeg"/><Relationship Id="rId13" Type="http://schemas.openxmlformats.org/officeDocument/2006/relationships/image" Target="../media/image72.jpeg"/><Relationship Id="rId12" Type="http://schemas.openxmlformats.org/officeDocument/2006/relationships/image" Target="../media/image71.jpeg"/><Relationship Id="rId11" Type="http://schemas.openxmlformats.org/officeDocument/2006/relationships/image" Target="../media/image94.jpeg"/><Relationship Id="rId10" Type="http://schemas.openxmlformats.org/officeDocument/2006/relationships/image" Target="../media/image93.jpeg"/><Relationship Id="rId1" Type="http://schemas.openxmlformats.org/officeDocument/2006/relationships/image" Target="../media/image67.jpeg"/></Relationships>
</file>

<file path=ppt/slides/_rels/slide31.xml.rels><?xml version="1.0" encoding="UTF-8" standalone="yes"?>
<Relationships xmlns="http://schemas.openxmlformats.org/package/2006/relationships"><Relationship Id="rId9" Type="http://schemas.openxmlformats.org/officeDocument/2006/relationships/image" Target="../media/image92.jpeg"/><Relationship Id="rId8" Type="http://schemas.openxmlformats.org/officeDocument/2006/relationships/image" Target="../media/image91.jpeg"/><Relationship Id="rId7" Type="http://schemas.openxmlformats.org/officeDocument/2006/relationships/image" Target="../media/image90.jpeg"/><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70.jpeg"/><Relationship Id="rId36" Type="http://schemas.openxmlformats.org/officeDocument/2006/relationships/notesSlide" Target="../notesSlides/notesSlide31.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69.jpeg"/><Relationship Id="rId29" Type="http://schemas.openxmlformats.org/officeDocument/2006/relationships/image" Target="../media/image7.jpeg"/><Relationship Id="rId28" Type="http://schemas.openxmlformats.org/officeDocument/2006/relationships/image" Target="../media/image87.jpeg"/><Relationship Id="rId27" Type="http://schemas.openxmlformats.org/officeDocument/2006/relationships/image" Target="../media/image86.jpeg"/><Relationship Id="rId26" Type="http://schemas.openxmlformats.org/officeDocument/2006/relationships/image" Target="../media/image85.jpeg"/><Relationship Id="rId25" Type="http://schemas.openxmlformats.org/officeDocument/2006/relationships/image" Target="../media/image84.jpeg"/><Relationship Id="rId24" Type="http://schemas.openxmlformats.org/officeDocument/2006/relationships/image" Target="../media/image83.jpeg"/><Relationship Id="rId23" Type="http://schemas.openxmlformats.org/officeDocument/2006/relationships/image" Target="../media/image82.jpeg"/><Relationship Id="rId22" Type="http://schemas.openxmlformats.org/officeDocument/2006/relationships/image" Target="../media/image81.jpeg"/><Relationship Id="rId21" Type="http://schemas.openxmlformats.org/officeDocument/2006/relationships/image" Target="../media/image80.jpeg"/><Relationship Id="rId20" Type="http://schemas.openxmlformats.org/officeDocument/2006/relationships/image" Target="../media/image79.jpeg"/><Relationship Id="rId2" Type="http://schemas.openxmlformats.org/officeDocument/2006/relationships/image" Target="../media/image68.jpeg"/><Relationship Id="rId19" Type="http://schemas.openxmlformats.org/officeDocument/2006/relationships/image" Target="../media/image78.jpeg"/><Relationship Id="rId18" Type="http://schemas.openxmlformats.org/officeDocument/2006/relationships/image" Target="../media/image77.jpeg"/><Relationship Id="rId17" Type="http://schemas.openxmlformats.org/officeDocument/2006/relationships/image" Target="../media/image76.jpeg"/><Relationship Id="rId16" Type="http://schemas.openxmlformats.org/officeDocument/2006/relationships/image" Target="../media/image75.jpeg"/><Relationship Id="rId15" Type="http://schemas.openxmlformats.org/officeDocument/2006/relationships/image" Target="../media/image74.jpeg"/><Relationship Id="rId14" Type="http://schemas.openxmlformats.org/officeDocument/2006/relationships/image" Target="../media/image73.jpeg"/><Relationship Id="rId13" Type="http://schemas.openxmlformats.org/officeDocument/2006/relationships/image" Target="../media/image72.jpeg"/><Relationship Id="rId12" Type="http://schemas.openxmlformats.org/officeDocument/2006/relationships/image" Target="../media/image71.jpeg"/><Relationship Id="rId11" Type="http://schemas.openxmlformats.org/officeDocument/2006/relationships/image" Target="../media/image94.jpeg"/><Relationship Id="rId10" Type="http://schemas.openxmlformats.org/officeDocument/2006/relationships/image" Target="../media/image93.jpeg"/><Relationship Id="rId1" Type="http://schemas.openxmlformats.org/officeDocument/2006/relationships/image" Target="../media/image67.jpeg"/></Relationships>
</file>

<file path=ppt/slides/_rels/slide32.xml.rels><?xml version="1.0" encoding="UTF-8" standalone="yes"?>
<Relationships xmlns="http://schemas.openxmlformats.org/package/2006/relationships"><Relationship Id="rId9" Type="http://schemas.openxmlformats.org/officeDocument/2006/relationships/image" Target="../media/image93.jpeg"/><Relationship Id="rId8" Type="http://schemas.openxmlformats.org/officeDocument/2006/relationships/image" Target="../media/image92.jpeg"/><Relationship Id="rId7" Type="http://schemas.openxmlformats.org/officeDocument/2006/relationships/image" Target="../media/image91.jpeg"/><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69.jpeg"/><Relationship Id="rId36" Type="http://schemas.openxmlformats.org/officeDocument/2006/relationships/notesSlide" Target="../notesSlides/notesSlide32.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68.jpeg"/><Relationship Id="rId29" Type="http://schemas.openxmlformats.org/officeDocument/2006/relationships/image" Target="../media/image88.jpeg"/><Relationship Id="rId28" Type="http://schemas.openxmlformats.org/officeDocument/2006/relationships/image" Target="../media/image70.jpeg"/><Relationship Id="rId27" Type="http://schemas.openxmlformats.org/officeDocument/2006/relationships/image" Target="../media/image87.jpeg"/><Relationship Id="rId26" Type="http://schemas.openxmlformats.org/officeDocument/2006/relationships/image" Target="../media/image86.jpeg"/><Relationship Id="rId25" Type="http://schemas.openxmlformats.org/officeDocument/2006/relationships/image" Target="../media/image85.jpeg"/><Relationship Id="rId24" Type="http://schemas.openxmlformats.org/officeDocument/2006/relationships/image" Target="../media/image84.jpeg"/><Relationship Id="rId23" Type="http://schemas.openxmlformats.org/officeDocument/2006/relationships/image" Target="../media/image83.jpeg"/><Relationship Id="rId22" Type="http://schemas.openxmlformats.org/officeDocument/2006/relationships/image" Target="../media/image82.jpeg"/><Relationship Id="rId21" Type="http://schemas.openxmlformats.org/officeDocument/2006/relationships/image" Target="../media/image81.jpeg"/><Relationship Id="rId20" Type="http://schemas.openxmlformats.org/officeDocument/2006/relationships/image" Target="../media/image80.jpeg"/><Relationship Id="rId2" Type="http://schemas.openxmlformats.org/officeDocument/2006/relationships/image" Target="../media/image67.jpeg"/><Relationship Id="rId19" Type="http://schemas.openxmlformats.org/officeDocument/2006/relationships/image" Target="../media/image79.jpeg"/><Relationship Id="rId18" Type="http://schemas.openxmlformats.org/officeDocument/2006/relationships/image" Target="../media/image78.jpeg"/><Relationship Id="rId17" Type="http://schemas.openxmlformats.org/officeDocument/2006/relationships/image" Target="../media/image77.jpeg"/><Relationship Id="rId16" Type="http://schemas.openxmlformats.org/officeDocument/2006/relationships/image" Target="../media/image76.jpeg"/><Relationship Id="rId15" Type="http://schemas.openxmlformats.org/officeDocument/2006/relationships/image" Target="../media/image75.jpeg"/><Relationship Id="rId14" Type="http://schemas.openxmlformats.org/officeDocument/2006/relationships/image" Target="../media/image74.jpeg"/><Relationship Id="rId13" Type="http://schemas.openxmlformats.org/officeDocument/2006/relationships/image" Target="../media/image73.jpeg"/><Relationship Id="rId12" Type="http://schemas.openxmlformats.org/officeDocument/2006/relationships/image" Target="../media/image72.jpeg"/><Relationship Id="rId11" Type="http://schemas.openxmlformats.org/officeDocument/2006/relationships/image" Target="../media/image71.jpeg"/><Relationship Id="rId10" Type="http://schemas.openxmlformats.org/officeDocument/2006/relationships/image" Target="../media/image94.jpeg"/><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9" Type="http://schemas.openxmlformats.org/officeDocument/2006/relationships/image" Target="../media/image93.jpeg"/><Relationship Id="rId8" Type="http://schemas.openxmlformats.org/officeDocument/2006/relationships/image" Target="../media/image92.jpeg"/><Relationship Id="rId7" Type="http://schemas.openxmlformats.org/officeDocument/2006/relationships/image" Target="../media/image91.jpeg"/><Relationship Id="rId6" Type="http://schemas.openxmlformats.org/officeDocument/2006/relationships/image" Target="../media/image90.jpeg"/><Relationship Id="rId5" Type="http://schemas.openxmlformats.org/officeDocument/2006/relationships/image" Target="../media/image89.jpeg"/><Relationship Id="rId41" Type="http://schemas.openxmlformats.org/officeDocument/2006/relationships/notesSlide" Target="../notesSlides/notesSlide33.xml"/><Relationship Id="rId40" Type="http://schemas.openxmlformats.org/officeDocument/2006/relationships/slideLayout" Target="../slideLayouts/slideLayout7.xml"/><Relationship Id="rId4" Type="http://schemas.openxmlformats.org/officeDocument/2006/relationships/image" Target="../media/image69.jpeg"/><Relationship Id="rId39" Type="http://schemas.openxmlformats.org/officeDocument/2006/relationships/image" Target="../media/image11.jpeg"/><Relationship Id="rId38" Type="http://schemas.openxmlformats.org/officeDocument/2006/relationships/image" Target="../media/image10.jpeg"/><Relationship Id="rId37" Type="http://schemas.openxmlformats.org/officeDocument/2006/relationships/image" Target="../media/image9.jpeg"/><Relationship Id="rId36" Type="http://schemas.openxmlformats.org/officeDocument/2006/relationships/image" Target="../media/image8.jpeg"/><Relationship Id="rId35" Type="http://schemas.openxmlformats.org/officeDocument/2006/relationships/image" Target="../media/image7.jpeg"/><Relationship Id="rId34" Type="http://schemas.microsoft.com/office/2007/relationships/diagramDrawing" Target="../diagrams/drawing10.xml"/><Relationship Id="rId33" Type="http://schemas.openxmlformats.org/officeDocument/2006/relationships/diagramColors" Target="../diagrams/colors10.xml"/><Relationship Id="rId32" Type="http://schemas.openxmlformats.org/officeDocument/2006/relationships/diagramQuickStyle" Target="../diagrams/quickStyle10.xml"/><Relationship Id="rId31" Type="http://schemas.openxmlformats.org/officeDocument/2006/relationships/diagramLayout" Target="../diagrams/layout10.xml"/><Relationship Id="rId30" Type="http://schemas.openxmlformats.org/officeDocument/2006/relationships/diagramData" Target="../diagrams/data10.xml"/><Relationship Id="rId3" Type="http://schemas.openxmlformats.org/officeDocument/2006/relationships/image" Target="../media/image68.jpeg"/><Relationship Id="rId29" Type="http://schemas.openxmlformats.org/officeDocument/2006/relationships/image" Target="../media/image88.jpeg"/><Relationship Id="rId28" Type="http://schemas.openxmlformats.org/officeDocument/2006/relationships/image" Target="../media/image70.jpeg"/><Relationship Id="rId27" Type="http://schemas.openxmlformats.org/officeDocument/2006/relationships/image" Target="../media/image87.jpeg"/><Relationship Id="rId26" Type="http://schemas.openxmlformats.org/officeDocument/2006/relationships/image" Target="../media/image86.jpeg"/><Relationship Id="rId25" Type="http://schemas.openxmlformats.org/officeDocument/2006/relationships/image" Target="../media/image85.jpeg"/><Relationship Id="rId24" Type="http://schemas.openxmlformats.org/officeDocument/2006/relationships/image" Target="../media/image84.jpeg"/><Relationship Id="rId23" Type="http://schemas.openxmlformats.org/officeDocument/2006/relationships/image" Target="../media/image83.jpeg"/><Relationship Id="rId22" Type="http://schemas.openxmlformats.org/officeDocument/2006/relationships/image" Target="../media/image82.jpeg"/><Relationship Id="rId21" Type="http://schemas.openxmlformats.org/officeDocument/2006/relationships/image" Target="../media/image81.jpeg"/><Relationship Id="rId20" Type="http://schemas.openxmlformats.org/officeDocument/2006/relationships/image" Target="../media/image80.jpeg"/><Relationship Id="rId2" Type="http://schemas.openxmlformats.org/officeDocument/2006/relationships/image" Target="../media/image67.jpeg"/><Relationship Id="rId19" Type="http://schemas.openxmlformats.org/officeDocument/2006/relationships/image" Target="../media/image79.jpeg"/><Relationship Id="rId18" Type="http://schemas.openxmlformats.org/officeDocument/2006/relationships/image" Target="../media/image78.jpeg"/><Relationship Id="rId17" Type="http://schemas.openxmlformats.org/officeDocument/2006/relationships/image" Target="../media/image77.jpeg"/><Relationship Id="rId16" Type="http://schemas.openxmlformats.org/officeDocument/2006/relationships/image" Target="../media/image76.jpeg"/><Relationship Id="rId15" Type="http://schemas.openxmlformats.org/officeDocument/2006/relationships/image" Target="../media/image75.jpeg"/><Relationship Id="rId14" Type="http://schemas.openxmlformats.org/officeDocument/2006/relationships/image" Target="../media/image74.jpeg"/><Relationship Id="rId13" Type="http://schemas.openxmlformats.org/officeDocument/2006/relationships/image" Target="../media/image73.jpeg"/><Relationship Id="rId12" Type="http://schemas.openxmlformats.org/officeDocument/2006/relationships/image" Target="../media/image72.jpeg"/><Relationship Id="rId11" Type="http://schemas.openxmlformats.org/officeDocument/2006/relationships/image" Target="../media/image71.jpeg"/><Relationship Id="rId10" Type="http://schemas.openxmlformats.org/officeDocument/2006/relationships/image" Target="../media/image94.jpeg"/><Relationship Id="rId1" Type="http://schemas.openxmlformats.org/officeDocument/2006/relationships/image" Target="../media/image29.jpeg"/></Relationships>
</file>

<file path=ppt/slides/_rels/slide34.xml.rels><?xml version="1.0" encoding="UTF-8" standalone="yes"?>
<Relationships xmlns="http://schemas.openxmlformats.org/package/2006/relationships"><Relationship Id="rId9" Type="http://schemas.openxmlformats.org/officeDocument/2006/relationships/image" Target="../media/image93.jpeg"/><Relationship Id="rId8" Type="http://schemas.openxmlformats.org/officeDocument/2006/relationships/image" Target="../media/image92.jpeg"/><Relationship Id="rId7" Type="http://schemas.openxmlformats.org/officeDocument/2006/relationships/image" Target="../media/image91.jpeg"/><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69.jpeg"/><Relationship Id="rId36" Type="http://schemas.openxmlformats.org/officeDocument/2006/relationships/notesSlide" Target="../notesSlides/notesSlide34.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68.jpeg"/><Relationship Id="rId29" Type="http://schemas.openxmlformats.org/officeDocument/2006/relationships/image" Target="../media/image88.jpeg"/><Relationship Id="rId28" Type="http://schemas.openxmlformats.org/officeDocument/2006/relationships/image" Target="../media/image70.jpeg"/><Relationship Id="rId27" Type="http://schemas.openxmlformats.org/officeDocument/2006/relationships/image" Target="../media/image87.jpeg"/><Relationship Id="rId26" Type="http://schemas.openxmlformats.org/officeDocument/2006/relationships/image" Target="../media/image86.jpeg"/><Relationship Id="rId25" Type="http://schemas.openxmlformats.org/officeDocument/2006/relationships/image" Target="../media/image85.jpeg"/><Relationship Id="rId24" Type="http://schemas.openxmlformats.org/officeDocument/2006/relationships/image" Target="../media/image84.jpeg"/><Relationship Id="rId23" Type="http://schemas.openxmlformats.org/officeDocument/2006/relationships/image" Target="../media/image83.jpeg"/><Relationship Id="rId22" Type="http://schemas.openxmlformats.org/officeDocument/2006/relationships/image" Target="../media/image82.jpeg"/><Relationship Id="rId21" Type="http://schemas.openxmlformats.org/officeDocument/2006/relationships/image" Target="../media/image81.jpeg"/><Relationship Id="rId20" Type="http://schemas.openxmlformats.org/officeDocument/2006/relationships/image" Target="../media/image80.jpeg"/><Relationship Id="rId2" Type="http://schemas.openxmlformats.org/officeDocument/2006/relationships/image" Target="../media/image67.jpeg"/><Relationship Id="rId19" Type="http://schemas.openxmlformats.org/officeDocument/2006/relationships/image" Target="../media/image79.jpeg"/><Relationship Id="rId18" Type="http://schemas.openxmlformats.org/officeDocument/2006/relationships/image" Target="../media/image78.jpeg"/><Relationship Id="rId17" Type="http://schemas.openxmlformats.org/officeDocument/2006/relationships/image" Target="../media/image77.jpeg"/><Relationship Id="rId16" Type="http://schemas.openxmlformats.org/officeDocument/2006/relationships/image" Target="../media/image76.jpeg"/><Relationship Id="rId15" Type="http://schemas.openxmlformats.org/officeDocument/2006/relationships/image" Target="../media/image75.jpeg"/><Relationship Id="rId14" Type="http://schemas.openxmlformats.org/officeDocument/2006/relationships/image" Target="../media/image74.jpeg"/><Relationship Id="rId13" Type="http://schemas.openxmlformats.org/officeDocument/2006/relationships/image" Target="../media/image73.jpeg"/><Relationship Id="rId12" Type="http://schemas.openxmlformats.org/officeDocument/2006/relationships/image" Target="../media/image72.jpeg"/><Relationship Id="rId11" Type="http://schemas.openxmlformats.org/officeDocument/2006/relationships/image" Target="../media/image71.jpeg"/><Relationship Id="rId10" Type="http://schemas.openxmlformats.org/officeDocument/2006/relationships/image" Target="../media/image94.jpeg"/><Relationship Id="rId1" Type="http://schemas.openxmlformats.org/officeDocument/2006/relationships/image" Target="../media/image29.jpeg"/></Relationships>
</file>

<file path=ppt/slides/_rels/slide35.xml.rels><?xml version="1.0" encoding="UTF-8" standalone="yes"?>
<Relationships xmlns="http://schemas.openxmlformats.org/package/2006/relationships"><Relationship Id="rId9" Type="http://schemas.openxmlformats.org/officeDocument/2006/relationships/image" Target="../media/image93.jpeg"/><Relationship Id="rId8" Type="http://schemas.openxmlformats.org/officeDocument/2006/relationships/image" Target="../media/image92.jpeg"/><Relationship Id="rId7" Type="http://schemas.openxmlformats.org/officeDocument/2006/relationships/image" Target="../media/image91.jpeg"/><Relationship Id="rId6" Type="http://schemas.openxmlformats.org/officeDocument/2006/relationships/image" Target="../media/image90.jpeg"/><Relationship Id="rId5" Type="http://schemas.openxmlformats.org/officeDocument/2006/relationships/image" Target="../media/image89.jpeg"/><Relationship Id="rId41" Type="http://schemas.openxmlformats.org/officeDocument/2006/relationships/notesSlide" Target="../notesSlides/notesSlide35.xml"/><Relationship Id="rId40" Type="http://schemas.openxmlformats.org/officeDocument/2006/relationships/slideLayout" Target="../slideLayouts/slideLayout7.xml"/><Relationship Id="rId4" Type="http://schemas.openxmlformats.org/officeDocument/2006/relationships/image" Target="../media/image69.jpeg"/><Relationship Id="rId39" Type="http://schemas.microsoft.com/office/2007/relationships/diagramDrawing" Target="../diagrams/drawing11.xml"/><Relationship Id="rId38" Type="http://schemas.openxmlformats.org/officeDocument/2006/relationships/diagramColors" Target="../diagrams/colors11.xml"/><Relationship Id="rId37" Type="http://schemas.openxmlformats.org/officeDocument/2006/relationships/diagramQuickStyle" Target="../diagrams/quickStyle11.xml"/><Relationship Id="rId36" Type="http://schemas.openxmlformats.org/officeDocument/2006/relationships/diagramLayout" Target="../diagrams/layout11.xml"/><Relationship Id="rId35" Type="http://schemas.openxmlformats.org/officeDocument/2006/relationships/diagramData" Target="../diagrams/data11.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68.jpeg"/><Relationship Id="rId29" Type="http://schemas.openxmlformats.org/officeDocument/2006/relationships/image" Target="../media/image88.jpeg"/><Relationship Id="rId28" Type="http://schemas.openxmlformats.org/officeDocument/2006/relationships/image" Target="../media/image70.jpeg"/><Relationship Id="rId27" Type="http://schemas.openxmlformats.org/officeDocument/2006/relationships/image" Target="../media/image87.jpeg"/><Relationship Id="rId26" Type="http://schemas.openxmlformats.org/officeDocument/2006/relationships/image" Target="../media/image86.jpeg"/><Relationship Id="rId25" Type="http://schemas.openxmlformats.org/officeDocument/2006/relationships/image" Target="../media/image85.jpeg"/><Relationship Id="rId24" Type="http://schemas.openxmlformats.org/officeDocument/2006/relationships/image" Target="../media/image84.jpeg"/><Relationship Id="rId23" Type="http://schemas.openxmlformats.org/officeDocument/2006/relationships/image" Target="../media/image83.jpeg"/><Relationship Id="rId22" Type="http://schemas.openxmlformats.org/officeDocument/2006/relationships/image" Target="../media/image82.jpeg"/><Relationship Id="rId21" Type="http://schemas.openxmlformats.org/officeDocument/2006/relationships/image" Target="../media/image81.jpeg"/><Relationship Id="rId20" Type="http://schemas.openxmlformats.org/officeDocument/2006/relationships/image" Target="../media/image80.jpeg"/><Relationship Id="rId2" Type="http://schemas.openxmlformats.org/officeDocument/2006/relationships/image" Target="../media/image67.jpeg"/><Relationship Id="rId19" Type="http://schemas.openxmlformats.org/officeDocument/2006/relationships/image" Target="../media/image79.jpeg"/><Relationship Id="rId18" Type="http://schemas.openxmlformats.org/officeDocument/2006/relationships/image" Target="../media/image78.jpeg"/><Relationship Id="rId17" Type="http://schemas.openxmlformats.org/officeDocument/2006/relationships/image" Target="../media/image77.jpeg"/><Relationship Id="rId16" Type="http://schemas.openxmlformats.org/officeDocument/2006/relationships/image" Target="../media/image76.jpeg"/><Relationship Id="rId15" Type="http://schemas.openxmlformats.org/officeDocument/2006/relationships/image" Target="../media/image75.jpeg"/><Relationship Id="rId14" Type="http://schemas.openxmlformats.org/officeDocument/2006/relationships/image" Target="../media/image74.jpeg"/><Relationship Id="rId13" Type="http://schemas.openxmlformats.org/officeDocument/2006/relationships/image" Target="../media/image73.jpeg"/><Relationship Id="rId12" Type="http://schemas.openxmlformats.org/officeDocument/2006/relationships/image" Target="../media/image72.jpeg"/><Relationship Id="rId11" Type="http://schemas.openxmlformats.org/officeDocument/2006/relationships/image" Target="../media/image71.jpeg"/><Relationship Id="rId10" Type="http://schemas.openxmlformats.org/officeDocument/2006/relationships/image" Target="../media/image94.jpeg"/><Relationship Id="rId1" Type="http://schemas.openxmlformats.org/officeDocument/2006/relationships/image" Target="../media/image29.jpeg"/></Relationships>
</file>

<file path=ppt/slides/_rels/slide36.xml.rels><?xml version="1.0" encoding="UTF-8" standalone="yes"?>
<Relationships xmlns="http://schemas.openxmlformats.org/package/2006/relationships"><Relationship Id="rId9" Type="http://schemas.openxmlformats.org/officeDocument/2006/relationships/image" Target="../media/image93.jpeg"/><Relationship Id="rId8" Type="http://schemas.openxmlformats.org/officeDocument/2006/relationships/image" Target="../media/image92.jpeg"/><Relationship Id="rId7" Type="http://schemas.openxmlformats.org/officeDocument/2006/relationships/image" Target="../media/image91.jpeg"/><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69.jpeg"/><Relationship Id="rId36" Type="http://schemas.openxmlformats.org/officeDocument/2006/relationships/notesSlide" Target="../notesSlides/notesSlide36.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68.jpeg"/><Relationship Id="rId29" Type="http://schemas.openxmlformats.org/officeDocument/2006/relationships/image" Target="../media/image88.jpeg"/><Relationship Id="rId28" Type="http://schemas.openxmlformats.org/officeDocument/2006/relationships/image" Target="../media/image70.jpeg"/><Relationship Id="rId27" Type="http://schemas.openxmlformats.org/officeDocument/2006/relationships/image" Target="../media/image87.jpeg"/><Relationship Id="rId26" Type="http://schemas.openxmlformats.org/officeDocument/2006/relationships/image" Target="../media/image86.jpeg"/><Relationship Id="rId25" Type="http://schemas.openxmlformats.org/officeDocument/2006/relationships/image" Target="../media/image85.jpeg"/><Relationship Id="rId24" Type="http://schemas.openxmlformats.org/officeDocument/2006/relationships/image" Target="../media/image84.jpeg"/><Relationship Id="rId23" Type="http://schemas.openxmlformats.org/officeDocument/2006/relationships/image" Target="../media/image83.jpeg"/><Relationship Id="rId22" Type="http://schemas.openxmlformats.org/officeDocument/2006/relationships/image" Target="../media/image82.jpeg"/><Relationship Id="rId21" Type="http://schemas.openxmlformats.org/officeDocument/2006/relationships/image" Target="../media/image81.jpeg"/><Relationship Id="rId20" Type="http://schemas.openxmlformats.org/officeDocument/2006/relationships/image" Target="../media/image80.jpeg"/><Relationship Id="rId2" Type="http://schemas.openxmlformats.org/officeDocument/2006/relationships/image" Target="../media/image67.jpeg"/><Relationship Id="rId19" Type="http://schemas.openxmlformats.org/officeDocument/2006/relationships/image" Target="../media/image79.jpeg"/><Relationship Id="rId18" Type="http://schemas.openxmlformats.org/officeDocument/2006/relationships/image" Target="../media/image78.jpeg"/><Relationship Id="rId17" Type="http://schemas.openxmlformats.org/officeDocument/2006/relationships/image" Target="../media/image77.jpeg"/><Relationship Id="rId16" Type="http://schemas.openxmlformats.org/officeDocument/2006/relationships/image" Target="../media/image76.jpeg"/><Relationship Id="rId15" Type="http://schemas.openxmlformats.org/officeDocument/2006/relationships/image" Target="../media/image75.jpeg"/><Relationship Id="rId14" Type="http://schemas.openxmlformats.org/officeDocument/2006/relationships/image" Target="../media/image74.jpeg"/><Relationship Id="rId13" Type="http://schemas.openxmlformats.org/officeDocument/2006/relationships/image" Target="../media/image73.jpeg"/><Relationship Id="rId12" Type="http://schemas.openxmlformats.org/officeDocument/2006/relationships/image" Target="../media/image72.jpeg"/><Relationship Id="rId11" Type="http://schemas.openxmlformats.org/officeDocument/2006/relationships/image" Target="../media/image71.jpeg"/><Relationship Id="rId10" Type="http://schemas.openxmlformats.org/officeDocument/2006/relationships/image" Target="../media/image94.jpeg"/><Relationship Id="rId1" Type="http://schemas.openxmlformats.org/officeDocument/2006/relationships/image" Target="../media/image29.jpeg"/></Relationships>
</file>

<file path=ppt/slides/_rels/slide37.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8" Type="http://schemas.openxmlformats.org/officeDocument/2006/relationships/notesSlide" Target="../notesSlides/notesSlide37.xml"/><Relationship Id="rId37" Type="http://schemas.openxmlformats.org/officeDocument/2006/relationships/slideLayout" Target="../slideLayouts/slideLayout7.xml"/><Relationship Id="rId36" Type="http://schemas.microsoft.com/office/2007/relationships/diagramDrawing" Target="../diagrams/drawing12.xml"/><Relationship Id="rId35" Type="http://schemas.openxmlformats.org/officeDocument/2006/relationships/diagramColors" Target="../diagrams/colors12.xml"/><Relationship Id="rId34" Type="http://schemas.openxmlformats.org/officeDocument/2006/relationships/diagramQuickStyle" Target="../diagrams/quickStyle12.xml"/><Relationship Id="rId33" Type="http://schemas.openxmlformats.org/officeDocument/2006/relationships/diagramLayout" Target="../diagrams/layout12.xml"/><Relationship Id="rId32" Type="http://schemas.openxmlformats.org/officeDocument/2006/relationships/diagramData" Target="../diagrams/data12.xml"/><Relationship Id="rId31" Type="http://schemas.openxmlformats.org/officeDocument/2006/relationships/image" Target="../media/image29.jpe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chart" Target="../charts/chart2.xml"/><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chart" Target="../charts/chart1.xml"/></Relationships>
</file>

<file path=ppt/slides/_rels/slide38.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38.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3.jpeg"/><Relationship Id="rId29" Type="http://schemas.openxmlformats.org/officeDocument/2006/relationships/image" Target="../media/image29.jpeg"/><Relationship Id="rId28" Type="http://schemas.microsoft.com/office/2007/relationships/diagramDrawing" Target="../diagrams/drawing13.xml"/><Relationship Id="rId27" Type="http://schemas.openxmlformats.org/officeDocument/2006/relationships/diagramColors" Target="../diagrams/colors13.xml"/><Relationship Id="rId26" Type="http://schemas.openxmlformats.org/officeDocument/2006/relationships/diagramQuickStyle" Target="../diagrams/quickStyle13.xml"/><Relationship Id="rId25" Type="http://schemas.openxmlformats.org/officeDocument/2006/relationships/diagramLayout" Target="../diagrams/layout13.xml"/><Relationship Id="rId24" Type="http://schemas.openxmlformats.org/officeDocument/2006/relationships/diagramData" Target="../diagrams/data13.xml"/><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39.xml"/><Relationship Id="rId31" Type="http://schemas.openxmlformats.org/officeDocument/2006/relationships/slideLayout" Target="../slideLayouts/slideLayout7.xml"/><Relationship Id="rId30" Type="http://schemas.openxmlformats.org/officeDocument/2006/relationships/image" Target="../media/image9.jpeg"/><Relationship Id="rId3" Type="http://schemas.openxmlformats.org/officeDocument/2006/relationships/image" Target="../media/image3.jpeg"/><Relationship Id="rId29" Type="http://schemas.openxmlformats.org/officeDocument/2006/relationships/image" Target="../media/image71.jpeg"/><Relationship Id="rId28" Type="http://schemas.openxmlformats.org/officeDocument/2006/relationships/image" Target="../media/image29.jpeg"/><Relationship Id="rId27" Type="http://schemas.openxmlformats.org/officeDocument/2006/relationships/image" Target="../media/image28.jpeg"/><Relationship Id="rId26" Type="http://schemas.openxmlformats.org/officeDocument/2006/relationships/image" Target="../media/image27.jpeg"/><Relationship Id="rId25" Type="http://schemas.openxmlformats.org/officeDocument/2006/relationships/image" Target="../media/image26.jpeg"/><Relationship Id="rId24" Type="http://schemas.openxmlformats.org/officeDocument/2006/relationships/image" Target="../media/image25.jpeg"/><Relationship Id="rId23" Type="http://schemas.openxmlformats.org/officeDocument/2006/relationships/image" Target="../media/image24.jpeg"/><Relationship Id="rId22" Type="http://schemas.openxmlformats.org/officeDocument/2006/relationships/image" Target="../media/image23.jpeg"/><Relationship Id="rId21" Type="http://schemas.openxmlformats.org/officeDocument/2006/relationships/image" Target="../media/image22.jpeg"/><Relationship Id="rId20" Type="http://schemas.openxmlformats.org/officeDocument/2006/relationships/image" Target="../media/image21.jpeg"/><Relationship Id="rId2" Type="http://schemas.openxmlformats.org/officeDocument/2006/relationships/image" Target="../media/image2.jpeg"/><Relationship Id="rId19" Type="http://schemas.openxmlformats.org/officeDocument/2006/relationships/image" Target="../media/image20.jpeg"/><Relationship Id="rId18" Type="http://schemas.openxmlformats.org/officeDocument/2006/relationships/image" Target="../media/image19.jpeg"/><Relationship Id="rId17" Type="http://schemas.openxmlformats.org/officeDocument/2006/relationships/image" Target="../media/image18.jpeg"/><Relationship Id="rId16" Type="http://schemas.openxmlformats.org/officeDocument/2006/relationships/image" Target="../media/image17.jpeg"/><Relationship Id="rId15" Type="http://schemas.openxmlformats.org/officeDocument/2006/relationships/image" Target="../media/image16.jpeg"/><Relationship Id="rId14" Type="http://schemas.openxmlformats.org/officeDocument/2006/relationships/image" Target="../media/image15.jpeg"/><Relationship Id="rId13" Type="http://schemas.openxmlformats.org/officeDocument/2006/relationships/image" Target="../media/image14.jpeg"/><Relationship Id="rId12" Type="http://schemas.openxmlformats.org/officeDocument/2006/relationships/image" Target="../media/image13.jpeg"/><Relationship Id="rId11" Type="http://schemas.openxmlformats.org/officeDocument/2006/relationships/image" Target="../media/image12.jpeg"/><Relationship Id="rId10" Type="http://schemas.openxmlformats.org/officeDocument/2006/relationships/image" Target="../media/image11.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microsoft.com/office/2007/relationships/diagramDrawing" Target="../diagrams/drawing14.xml"/><Relationship Id="rId4" Type="http://schemas.openxmlformats.org/officeDocument/2006/relationships/diagramColors" Target="../diagrams/colors14.xml"/><Relationship Id="rId36" Type="http://schemas.openxmlformats.org/officeDocument/2006/relationships/notesSlide" Target="../notesSlides/notesSlide40.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diagramQuickStyle" Target="../diagrams/quickStyle14.xml"/><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diagramLayout" Target="../diagrams/layout14.xml"/><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diagramData" Target="../diagrams/data14.xml"/></Relationships>
</file>

<file path=ppt/slides/_rels/slide41.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41.xml"/><Relationship Id="rId31" Type="http://schemas.openxmlformats.org/officeDocument/2006/relationships/slideLayout" Target="../slideLayouts/slideLayout7.xml"/><Relationship Id="rId30" Type="http://schemas.openxmlformats.org/officeDocument/2006/relationships/image" Target="../media/image11.jpeg"/><Relationship Id="rId3" Type="http://schemas.openxmlformats.org/officeDocument/2006/relationships/image" Target="../media/image3.jpeg"/><Relationship Id="rId29" Type="http://schemas.openxmlformats.org/officeDocument/2006/relationships/image" Target="../media/image10.jpeg"/><Relationship Id="rId28" Type="http://schemas.openxmlformats.org/officeDocument/2006/relationships/image" Target="../media/image9.jpeg"/><Relationship Id="rId27" Type="http://schemas.openxmlformats.org/officeDocument/2006/relationships/image" Target="../media/image8.jpeg"/><Relationship Id="rId26" Type="http://schemas.openxmlformats.org/officeDocument/2006/relationships/image" Target="../media/image7.jpeg"/><Relationship Id="rId25" Type="http://schemas.openxmlformats.org/officeDocument/2006/relationships/image" Target="../media/image71.jpeg"/><Relationship Id="rId24" Type="http://schemas.openxmlformats.org/officeDocument/2006/relationships/image" Target="../media/image29.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42.xml"/><Relationship Id="rId36" Type="http://schemas.openxmlformats.org/officeDocument/2006/relationships/slideLayout" Target="../slideLayouts/slideLayout7.xml"/><Relationship Id="rId35" Type="http://schemas.openxmlformats.org/officeDocument/2006/relationships/image" Target="../media/image11.jpeg"/><Relationship Id="rId34" Type="http://schemas.openxmlformats.org/officeDocument/2006/relationships/image" Target="../media/image10.jpeg"/><Relationship Id="rId33" Type="http://schemas.openxmlformats.org/officeDocument/2006/relationships/image" Target="../media/image9.jpeg"/><Relationship Id="rId32" Type="http://schemas.openxmlformats.org/officeDocument/2006/relationships/image" Target="../media/image8.jpeg"/><Relationship Id="rId31" Type="http://schemas.openxmlformats.org/officeDocument/2006/relationships/image" Target="../media/image7.jpeg"/><Relationship Id="rId30" Type="http://schemas.microsoft.com/office/2007/relationships/diagramDrawing" Target="../diagrams/drawing15.xml"/><Relationship Id="rId3" Type="http://schemas.openxmlformats.org/officeDocument/2006/relationships/image" Target="../media/image3.jpeg"/><Relationship Id="rId29" Type="http://schemas.openxmlformats.org/officeDocument/2006/relationships/diagramColors" Target="../diagrams/colors15.xml"/><Relationship Id="rId28" Type="http://schemas.openxmlformats.org/officeDocument/2006/relationships/diagramQuickStyle" Target="../diagrams/quickStyle15.xml"/><Relationship Id="rId27" Type="http://schemas.openxmlformats.org/officeDocument/2006/relationships/diagramLayout" Target="../diagrams/layout15.xml"/><Relationship Id="rId26" Type="http://schemas.openxmlformats.org/officeDocument/2006/relationships/diagramData" Target="../diagrams/data15.xml"/><Relationship Id="rId25" Type="http://schemas.openxmlformats.org/officeDocument/2006/relationships/image" Target="../media/image71.jpeg"/><Relationship Id="rId24" Type="http://schemas.openxmlformats.org/officeDocument/2006/relationships/image" Target="../media/image29.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43.xml"/><Relationship Id="rId31" Type="http://schemas.openxmlformats.org/officeDocument/2006/relationships/slideLayout" Target="../slideLayouts/slideLayout7.xml"/><Relationship Id="rId30" Type="http://schemas.openxmlformats.org/officeDocument/2006/relationships/image" Target="../media/image11.jpeg"/><Relationship Id="rId3" Type="http://schemas.openxmlformats.org/officeDocument/2006/relationships/image" Target="../media/image3.jpeg"/><Relationship Id="rId29" Type="http://schemas.openxmlformats.org/officeDocument/2006/relationships/image" Target="../media/image10.jpeg"/><Relationship Id="rId28" Type="http://schemas.openxmlformats.org/officeDocument/2006/relationships/image" Target="../media/image9.jpeg"/><Relationship Id="rId27" Type="http://schemas.openxmlformats.org/officeDocument/2006/relationships/image" Target="../media/image8.jpeg"/><Relationship Id="rId26" Type="http://schemas.openxmlformats.org/officeDocument/2006/relationships/image" Target="../media/image7.jpeg"/><Relationship Id="rId25" Type="http://schemas.openxmlformats.org/officeDocument/2006/relationships/image" Target="../media/image71.jpeg"/><Relationship Id="rId24" Type="http://schemas.openxmlformats.org/officeDocument/2006/relationships/image" Target="../media/image29.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4.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2.jpeg"/><Relationship Id="rId28" Type="http://schemas.openxmlformats.org/officeDocument/2006/relationships/image" Target="../media/image71.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45.xml"/><Relationship Id="rId35" Type="http://schemas.openxmlformats.org/officeDocument/2006/relationships/slideLayout" Target="../slideLayouts/slideLayout7.xml"/><Relationship Id="rId34" Type="http://schemas.microsoft.com/office/2007/relationships/diagramDrawing" Target="../diagrams/drawing16.xml"/><Relationship Id="rId33" Type="http://schemas.openxmlformats.org/officeDocument/2006/relationships/diagramColors" Target="../diagrams/colors16.xml"/><Relationship Id="rId32" Type="http://schemas.openxmlformats.org/officeDocument/2006/relationships/diagramQuickStyle" Target="../diagrams/quickStyle16.xml"/><Relationship Id="rId31" Type="http://schemas.openxmlformats.org/officeDocument/2006/relationships/diagramLayout" Target="../diagrams/layout16.xml"/><Relationship Id="rId30" Type="http://schemas.openxmlformats.org/officeDocument/2006/relationships/diagramData" Target="../diagrams/data16.xml"/><Relationship Id="rId3" Type="http://schemas.openxmlformats.org/officeDocument/2006/relationships/image" Target="../media/image3.jpeg"/><Relationship Id="rId29" Type="http://schemas.openxmlformats.org/officeDocument/2006/relationships/image" Target="../media/image72.jpeg"/><Relationship Id="rId28" Type="http://schemas.openxmlformats.org/officeDocument/2006/relationships/image" Target="../media/image71.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6.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2.jpeg"/><Relationship Id="rId28" Type="http://schemas.openxmlformats.org/officeDocument/2006/relationships/image" Target="../media/image71.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47.xml"/><Relationship Id="rId35" Type="http://schemas.openxmlformats.org/officeDocument/2006/relationships/slideLayout" Target="../slideLayouts/slideLayout7.xml"/><Relationship Id="rId34" Type="http://schemas.microsoft.com/office/2007/relationships/diagramDrawing" Target="../diagrams/drawing17.xml"/><Relationship Id="rId33" Type="http://schemas.openxmlformats.org/officeDocument/2006/relationships/diagramColors" Target="../diagrams/colors17.xml"/><Relationship Id="rId32" Type="http://schemas.openxmlformats.org/officeDocument/2006/relationships/diagramQuickStyle" Target="../diagrams/quickStyle17.xml"/><Relationship Id="rId31" Type="http://schemas.openxmlformats.org/officeDocument/2006/relationships/diagramLayout" Target="../diagrams/layout17.xml"/><Relationship Id="rId30" Type="http://schemas.openxmlformats.org/officeDocument/2006/relationships/diagramData" Target="../diagrams/data17.xml"/><Relationship Id="rId3" Type="http://schemas.openxmlformats.org/officeDocument/2006/relationships/image" Target="../media/image3.jpeg"/><Relationship Id="rId29" Type="http://schemas.openxmlformats.org/officeDocument/2006/relationships/image" Target="../media/image72.jpeg"/><Relationship Id="rId28" Type="http://schemas.openxmlformats.org/officeDocument/2006/relationships/image" Target="../media/image71.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8.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2.jpeg"/><Relationship Id="rId28" Type="http://schemas.openxmlformats.org/officeDocument/2006/relationships/image" Target="../media/image71.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9.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3.jpeg"/><Relationship Id="rId28" Type="http://schemas.openxmlformats.org/officeDocument/2006/relationships/image" Target="../media/image72.jpeg"/><Relationship Id="rId27" Type="http://schemas.openxmlformats.org/officeDocument/2006/relationships/image" Target="../media/image71.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9" Type="http://schemas.openxmlformats.org/officeDocument/2006/relationships/notesSlide" Target="../notesSlides/notesSlide5.xml"/><Relationship Id="rId48" Type="http://schemas.openxmlformats.org/officeDocument/2006/relationships/slideLayout" Target="../slideLayouts/slideLayout7.xml"/><Relationship Id="rId47" Type="http://schemas.openxmlformats.org/officeDocument/2006/relationships/image" Target="../media/image29.jpeg"/><Relationship Id="rId46" Type="http://schemas.openxmlformats.org/officeDocument/2006/relationships/image" Target="../media/image50.png"/><Relationship Id="rId45" Type="http://schemas.openxmlformats.org/officeDocument/2006/relationships/image" Target="../media/image49.png"/><Relationship Id="rId44" Type="http://schemas.openxmlformats.org/officeDocument/2006/relationships/image" Target="../media/image48.png"/><Relationship Id="rId43" Type="http://schemas.openxmlformats.org/officeDocument/2006/relationships/image" Target="../media/image47.png"/><Relationship Id="rId42" Type="http://schemas.openxmlformats.org/officeDocument/2006/relationships/image" Target="../media/image46.png"/><Relationship Id="rId41" Type="http://schemas.openxmlformats.org/officeDocument/2006/relationships/image" Target="../media/image45.png"/><Relationship Id="rId40" Type="http://schemas.openxmlformats.org/officeDocument/2006/relationships/image" Target="../media/image44.png"/><Relationship Id="rId4" Type="http://schemas.openxmlformats.org/officeDocument/2006/relationships/image" Target="../media/image3.jpeg"/><Relationship Id="rId39" Type="http://schemas.openxmlformats.org/officeDocument/2006/relationships/image" Target="../media/image43.png"/><Relationship Id="rId38" Type="http://schemas.openxmlformats.org/officeDocument/2006/relationships/image" Target="../media/image42.png"/><Relationship Id="rId37" Type="http://schemas.openxmlformats.org/officeDocument/2006/relationships/image" Target="../media/image41.png"/><Relationship Id="rId36" Type="http://schemas.openxmlformats.org/officeDocument/2006/relationships/image" Target="../media/image40.png"/><Relationship Id="rId35" Type="http://schemas.openxmlformats.org/officeDocument/2006/relationships/image" Target="../media/image39.png"/><Relationship Id="rId34" Type="http://schemas.openxmlformats.org/officeDocument/2006/relationships/image" Target="../media/image38.png"/><Relationship Id="rId33" Type="http://schemas.openxmlformats.org/officeDocument/2006/relationships/image" Target="../media/image37.png"/><Relationship Id="rId32" Type="http://schemas.openxmlformats.org/officeDocument/2006/relationships/image" Target="../media/image36.jpeg"/><Relationship Id="rId31" Type="http://schemas.openxmlformats.org/officeDocument/2006/relationships/image" Target="../media/image35.jpeg"/><Relationship Id="rId30" Type="http://schemas.openxmlformats.org/officeDocument/2006/relationships/image" Target="../media/image34.jpe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33.jpeg"/></Relationships>
</file>

<file path=ppt/slides/_rels/slide50.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0.xml"/><Relationship Id="rId35" Type="http://schemas.openxmlformats.org/officeDocument/2006/relationships/slideLayout" Target="../slideLayouts/slideLayout7.xml"/><Relationship Id="rId34" Type="http://schemas.microsoft.com/office/2007/relationships/diagramDrawing" Target="../diagrams/drawing18.xml"/><Relationship Id="rId33" Type="http://schemas.openxmlformats.org/officeDocument/2006/relationships/diagramColors" Target="../diagrams/colors18.xml"/><Relationship Id="rId32" Type="http://schemas.openxmlformats.org/officeDocument/2006/relationships/diagramQuickStyle" Target="../diagrams/quickStyle18.xml"/><Relationship Id="rId31" Type="http://schemas.openxmlformats.org/officeDocument/2006/relationships/diagramLayout" Target="../diagrams/layout18.xml"/><Relationship Id="rId30" Type="http://schemas.openxmlformats.org/officeDocument/2006/relationships/diagramData" Target="../diagrams/data18.xml"/><Relationship Id="rId3" Type="http://schemas.openxmlformats.org/officeDocument/2006/relationships/image" Target="../media/image3.jpeg"/><Relationship Id="rId29" Type="http://schemas.openxmlformats.org/officeDocument/2006/relationships/image" Target="../media/image73.jpeg"/><Relationship Id="rId28" Type="http://schemas.openxmlformats.org/officeDocument/2006/relationships/image" Target="../media/image72.jpeg"/><Relationship Id="rId27" Type="http://schemas.openxmlformats.org/officeDocument/2006/relationships/image" Target="../media/image71.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1.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3.jpeg"/><Relationship Id="rId28" Type="http://schemas.openxmlformats.org/officeDocument/2006/relationships/image" Target="../media/image72.jpeg"/><Relationship Id="rId27" Type="http://schemas.openxmlformats.org/officeDocument/2006/relationships/image" Target="../media/image71.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2.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2.xml"/><Relationship Id="rId35" Type="http://schemas.openxmlformats.org/officeDocument/2006/relationships/slideLayout" Target="../slideLayouts/slideLayout7.xml"/><Relationship Id="rId34" Type="http://schemas.microsoft.com/office/2007/relationships/diagramDrawing" Target="../diagrams/drawing19.xml"/><Relationship Id="rId33" Type="http://schemas.openxmlformats.org/officeDocument/2006/relationships/diagramColors" Target="../diagrams/colors19.xml"/><Relationship Id="rId32" Type="http://schemas.openxmlformats.org/officeDocument/2006/relationships/diagramQuickStyle" Target="../diagrams/quickStyle19.xml"/><Relationship Id="rId31" Type="http://schemas.openxmlformats.org/officeDocument/2006/relationships/diagramLayout" Target="../diagrams/layout19.xml"/><Relationship Id="rId30" Type="http://schemas.openxmlformats.org/officeDocument/2006/relationships/diagramData" Target="../diagrams/data19.xml"/><Relationship Id="rId3" Type="http://schemas.openxmlformats.org/officeDocument/2006/relationships/image" Target="../media/image3.jpeg"/><Relationship Id="rId29" Type="http://schemas.openxmlformats.org/officeDocument/2006/relationships/image" Target="../media/image73.jpeg"/><Relationship Id="rId28" Type="http://schemas.openxmlformats.org/officeDocument/2006/relationships/image" Target="../media/image72.jpeg"/><Relationship Id="rId27" Type="http://schemas.openxmlformats.org/officeDocument/2006/relationships/image" Target="../media/image71.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3.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3.jpeg"/><Relationship Id="rId28" Type="http://schemas.openxmlformats.org/officeDocument/2006/relationships/image" Target="../media/image72.jpeg"/><Relationship Id="rId27" Type="http://schemas.openxmlformats.org/officeDocument/2006/relationships/image" Target="../media/image71.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4.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5.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5.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5.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6.xml"/><Relationship Id="rId35" Type="http://schemas.openxmlformats.org/officeDocument/2006/relationships/slideLayout" Target="../slideLayouts/slideLayout7.xml"/><Relationship Id="rId34" Type="http://schemas.microsoft.com/office/2007/relationships/diagramDrawing" Target="../diagrams/drawing20.xml"/><Relationship Id="rId33" Type="http://schemas.openxmlformats.org/officeDocument/2006/relationships/diagramColors" Target="../diagrams/colors20.xml"/><Relationship Id="rId32" Type="http://schemas.openxmlformats.org/officeDocument/2006/relationships/diagramQuickStyle" Target="../diagrams/quickStyle20.xml"/><Relationship Id="rId31" Type="http://schemas.openxmlformats.org/officeDocument/2006/relationships/diagramLayout" Target="../diagrams/layout20.xml"/><Relationship Id="rId30" Type="http://schemas.openxmlformats.org/officeDocument/2006/relationships/diagramData" Target="../diagrams/data20.xml"/><Relationship Id="rId3" Type="http://schemas.openxmlformats.org/officeDocument/2006/relationships/image" Target="../media/image3.jpeg"/><Relationship Id="rId29" Type="http://schemas.openxmlformats.org/officeDocument/2006/relationships/image" Target="../media/image75.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7.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5.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58.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8.xml"/><Relationship Id="rId35" Type="http://schemas.openxmlformats.org/officeDocument/2006/relationships/slideLayout" Target="../slideLayouts/slideLayout7.xml"/><Relationship Id="rId34" Type="http://schemas.microsoft.com/office/2007/relationships/diagramDrawing" Target="../diagrams/drawing21.xml"/><Relationship Id="rId33" Type="http://schemas.openxmlformats.org/officeDocument/2006/relationships/diagramColors" Target="../diagrams/colors21.xml"/><Relationship Id="rId32" Type="http://schemas.openxmlformats.org/officeDocument/2006/relationships/diagramQuickStyle" Target="../diagrams/quickStyle21.xml"/><Relationship Id="rId31" Type="http://schemas.openxmlformats.org/officeDocument/2006/relationships/diagramLayout" Target="../diagrams/layout21.xml"/><Relationship Id="rId30" Type="http://schemas.openxmlformats.org/officeDocument/2006/relationships/diagramData" Target="../diagrams/data21.xml"/><Relationship Id="rId3" Type="http://schemas.openxmlformats.org/officeDocument/2006/relationships/image" Target="../media/image3.jpeg"/><Relationship Id="rId29" Type="http://schemas.openxmlformats.org/officeDocument/2006/relationships/image" Target="../media/image75.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9.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75.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7" Type="http://schemas.openxmlformats.org/officeDocument/2006/relationships/notesSlide" Target="../notesSlides/notesSlide6.xml"/><Relationship Id="rId36" Type="http://schemas.openxmlformats.org/officeDocument/2006/relationships/slideLayout" Target="../slideLayouts/slideLayout7.xml"/><Relationship Id="rId35" Type="http://schemas.openxmlformats.org/officeDocument/2006/relationships/image" Target="../media/image29.jpeg"/><Relationship Id="rId34" Type="http://schemas.openxmlformats.org/officeDocument/2006/relationships/image" Target="../media/image56.jpeg"/><Relationship Id="rId33" Type="http://schemas.openxmlformats.org/officeDocument/2006/relationships/image" Target="../media/image55.jpeg"/><Relationship Id="rId32" Type="http://schemas.openxmlformats.org/officeDocument/2006/relationships/image" Target="../media/image54.jpeg"/><Relationship Id="rId31" Type="http://schemas.openxmlformats.org/officeDocument/2006/relationships/image" Target="../media/image53.pn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52.jpe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51.jpeg"/></Relationships>
</file>

<file path=ppt/slides/_rels/slide60.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0.xml"/><Relationship Id="rId31" Type="http://schemas.openxmlformats.org/officeDocument/2006/relationships/slideLayout" Target="../slideLayouts/slideLayout7.xml"/><Relationship Id="rId30" Type="http://schemas.openxmlformats.org/officeDocument/2006/relationships/image" Target="../media/image75.jpeg"/><Relationship Id="rId3" Type="http://schemas.openxmlformats.org/officeDocument/2006/relationships/image" Target="../media/image3.jpeg"/><Relationship Id="rId29" Type="http://schemas.openxmlformats.org/officeDocument/2006/relationships/image" Target="../media/image74.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1.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1.xml"/><Relationship Id="rId31" Type="http://schemas.openxmlformats.org/officeDocument/2006/relationships/slideLayout" Target="../slideLayouts/slideLayout7.xml"/><Relationship Id="rId30" Type="http://schemas.openxmlformats.org/officeDocument/2006/relationships/image" Target="../media/image75.jpeg"/><Relationship Id="rId3" Type="http://schemas.openxmlformats.org/officeDocument/2006/relationships/image" Target="../media/image3.jpeg"/><Relationship Id="rId29" Type="http://schemas.openxmlformats.org/officeDocument/2006/relationships/image" Target="../media/image74.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2.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62.xml"/><Relationship Id="rId35" Type="http://schemas.openxmlformats.org/officeDocument/2006/relationships/slideLayout" Target="../slideLayouts/slideLayout7.xml"/><Relationship Id="rId34" Type="http://schemas.microsoft.com/office/2007/relationships/diagramDrawing" Target="../diagrams/drawing22.xml"/><Relationship Id="rId33" Type="http://schemas.openxmlformats.org/officeDocument/2006/relationships/diagramColors" Target="../diagrams/colors22.xml"/><Relationship Id="rId32" Type="http://schemas.openxmlformats.org/officeDocument/2006/relationships/diagramQuickStyle" Target="../diagrams/quickStyle22.xml"/><Relationship Id="rId31" Type="http://schemas.openxmlformats.org/officeDocument/2006/relationships/diagramLayout" Target="../diagrams/layout22.xml"/><Relationship Id="rId30" Type="http://schemas.openxmlformats.org/officeDocument/2006/relationships/diagramData" Target="../diagrams/data22.xml"/><Relationship Id="rId3" Type="http://schemas.openxmlformats.org/officeDocument/2006/relationships/image" Target="../media/image3.jpeg"/><Relationship Id="rId29" Type="http://schemas.openxmlformats.org/officeDocument/2006/relationships/image" Target="../media/image75.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3.xml"/><Relationship Id="rId31" Type="http://schemas.openxmlformats.org/officeDocument/2006/relationships/slideLayout" Target="../slideLayouts/slideLayout7.xml"/><Relationship Id="rId30" Type="http://schemas.openxmlformats.org/officeDocument/2006/relationships/image" Target="../media/image75.jpeg"/><Relationship Id="rId3" Type="http://schemas.openxmlformats.org/officeDocument/2006/relationships/image" Target="../media/image3.jpeg"/><Relationship Id="rId29" Type="http://schemas.openxmlformats.org/officeDocument/2006/relationships/image" Target="../media/image74.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4.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4.xml"/><Relationship Id="rId31" Type="http://schemas.openxmlformats.org/officeDocument/2006/relationships/slideLayout" Target="../slideLayouts/slideLayout7.xml"/><Relationship Id="rId30" Type="http://schemas.openxmlformats.org/officeDocument/2006/relationships/image" Target="../media/image75.jpeg"/><Relationship Id="rId3" Type="http://schemas.openxmlformats.org/officeDocument/2006/relationships/image" Target="../media/image3.jpeg"/><Relationship Id="rId29" Type="http://schemas.openxmlformats.org/officeDocument/2006/relationships/image" Target="../media/image74.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65.xml"/><Relationship Id="rId36" Type="http://schemas.openxmlformats.org/officeDocument/2006/relationships/slideLayout" Target="../slideLayouts/slideLayout7.xml"/><Relationship Id="rId35" Type="http://schemas.microsoft.com/office/2007/relationships/diagramDrawing" Target="../diagrams/drawing23.xml"/><Relationship Id="rId34" Type="http://schemas.openxmlformats.org/officeDocument/2006/relationships/diagramColors" Target="../diagrams/colors23.xml"/><Relationship Id="rId33" Type="http://schemas.openxmlformats.org/officeDocument/2006/relationships/diagramQuickStyle" Target="../diagrams/quickStyle23.xml"/><Relationship Id="rId32" Type="http://schemas.openxmlformats.org/officeDocument/2006/relationships/diagramLayout" Target="../diagrams/layout23.xml"/><Relationship Id="rId31" Type="http://schemas.openxmlformats.org/officeDocument/2006/relationships/diagramData" Target="../diagrams/data23.xml"/><Relationship Id="rId30" Type="http://schemas.openxmlformats.org/officeDocument/2006/relationships/image" Target="../media/image75.jpeg"/><Relationship Id="rId3" Type="http://schemas.openxmlformats.org/officeDocument/2006/relationships/image" Target="../media/image3.jpeg"/><Relationship Id="rId29" Type="http://schemas.openxmlformats.org/officeDocument/2006/relationships/image" Target="../media/image74.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6.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6.xml"/><Relationship Id="rId31" Type="http://schemas.openxmlformats.org/officeDocument/2006/relationships/slideLayout" Target="../slideLayouts/slideLayout7.xml"/><Relationship Id="rId30" Type="http://schemas.openxmlformats.org/officeDocument/2006/relationships/image" Target="../media/image75.jpeg"/><Relationship Id="rId3" Type="http://schemas.openxmlformats.org/officeDocument/2006/relationships/image" Target="../media/image3.jpeg"/><Relationship Id="rId29" Type="http://schemas.openxmlformats.org/officeDocument/2006/relationships/image" Target="../media/image74.jpeg"/><Relationship Id="rId28" Type="http://schemas.openxmlformats.org/officeDocument/2006/relationships/image" Target="../media/image73.jpeg"/><Relationship Id="rId27" Type="http://schemas.openxmlformats.org/officeDocument/2006/relationships/image" Target="../media/image72.jpeg"/><Relationship Id="rId26" Type="http://schemas.openxmlformats.org/officeDocument/2006/relationships/image" Target="../media/image71.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7.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image" Target="../media/image1.jpeg"/><Relationship Id="rId7" Type="http://schemas.microsoft.com/office/2007/relationships/diagramDrawing" Target="../diagrams/drawing2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38" Type="http://schemas.openxmlformats.org/officeDocument/2006/relationships/notesSlide" Target="../notesSlides/notesSlide67.xml"/><Relationship Id="rId37" Type="http://schemas.openxmlformats.org/officeDocument/2006/relationships/slideLayout" Target="../slideLayouts/slideLayout7.xml"/><Relationship Id="rId36" Type="http://schemas.openxmlformats.org/officeDocument/2006/relationships/image" Target="../media/image29.jpeg"/><Relationship Id="rId35" Type="http://schemas.openxmlformats.org/officeDocument/2006/relationships/image" Target="../media/image11.jpeg"/><Relationship Id="rId34" Type="http://schemas.openxmlformats.org/officeDocument/2006/relationships/image" Target="../media/image10.jpeg"/><Relationship Id="rId33" Type="http://schemas.openxmlformats.org/officeDocument/2006/relationships/image" Target="../media/image9.jpeg"/><Relationship Id="rId32" Type="http://schemas.openxmlformats.org/officeDocument/2006/relationships/image" Target="../media/image8.jpeg"/><Relationship Id="rId31" Type="http://schemas.openxmlformats.org/officeDocument/2006/relationships/image" Target="../media/image7.jpeg"/><Relationship Id="rId30" Type="http://schemas.openxmlformats.org/officeDocument/2006/relationships/image" Target="../media/image28.jpeg"/><Relationship Id="rId3" Type="http://schemas.openxmlformats.org/officeDocument/2006/relationships/diagramData" Target="../diagrams/data24.xml"/><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chart" Target="../charts/chart4.xml"/><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6.jpeg"/><Relationship Id="rId12" Type="http://schemas.openxmlformats.org/officeDocument/2006/relationships/image" Target="../media/image5.jpeg"/><Relationship Id="rId11" Type="http://schemas.openxmlformats.org/officeDocument/2006/relationships/image" Target="../media/image4.jpeg"/><Relationship Id="rId10" Type="http://schemas.openxmlformats.org/officeDocument/2006/relationships/image" Target="../media/image3.jpeg"/><Relationship Id="rId1" Type="http://schemas.openxmlformats.org/officeDocument/2006/relationships/chart" Target="../charts/chart3.xml"/></Relationships>
</file>

<file path=ppt/slides/_rels/slide68.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68.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95.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69.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1" Type="http://schemas.openxmlformats.org/officeDocument/2006/relationships/notesSlide" Target="../notesSlides/notesSlide69.xml"/><Relationship Id="rId30" Type="http://schemas.openxmlformats.org/officeDocument/2006/relationships/slideLayout" Target="../slideLayouts/slideLayout7.xml"/><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7.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6" Type="http://schemas.openxmlformats.org/officeDocument/2006/relationships/notesSlide" Target="../notesSlides/notesSlide7.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60.jpeg"/><Relationship Id="rId32" Type="http://schemas.openxmlformats.org/officeDocument/2006/relationships/image" Target="../media/image59.jpeg"/><Relationship Id="rId31" Type="http://schemas.openxmlformats.org/officeDocument/2006/relationships/image" Target="../media/image53.pn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58.jpe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57.jpeg"/></Relationships>
</file>

<file path=ppt/slides/_rels/slide70.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0.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29.jpe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96.jpeg"/></Relationships>
</file>

<file path=ppt/slides/_rels/slide71.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image" Target="../media/image4.jpeg"/><Relationship Id="rId7" Type="http://schemas.openxmlformats.org/officeDocument/2006/relationships/image" Target="../media/image3.jpeg"/><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99.png"/><Relationship Id="rId34" Type="http://schemas.openxmlformats.org/officeDocument/2006/relationships/notesSlide" Target="../notesSlides/notesSlide71.xml"/><Relationship Id="rId33" Type="http://schemas.openxmlformats.org/officeDocument/2006/relationships/slideLayout" Target="../slideLayouts/slideLayout7.xml"/><Relationship Id="rId32" Type="http://schemas.openxmlformats.org/officeDocument/2006/relationships/image" Target="../media/image28.jpeg"/><Relationship Id="rId31" Type="http://schemas.openxmlformats.org/officeDocument/2006/relationships/image" Target="../media/image27.jpeg"/><Relationship Id="rId30" Type="http://schemas.openxmlformats.org/officeDocument/2006/relationships/image" Target="../media/image26.jpeg"/><Relationship Id="rId3" Type="http://schemas.openxmlformats.org/officeDocument/2006/relationships/image" Target="../media/image98.png"/><Relationship Id="rId29" Type="http://schemas.openxmlformats.org/officeDocument/2006/relationships/image" Target="../media/image25.jpeg"/><Relationship Id="rId28" Type="http://schemas.openxmlformats.org/officeDocument/2006/relationships/image" Target="../media/image24.jpeg"/><Relationship Id="rId27" Type="http://schemas.openxmlformats.org/officeDocument/2006/relationships/image" Target="../media/image23.jpeg"/><Relationship Id="rId26" Type="http://schemas.openxmlformats.org/officeDocument/2006/relationships/image" Target="../media/image22.jpeg"/><Relationship Id="rId25" Type="http://schemas.openxmlformats.org/officeDocument/2006/relationships/image" Target="../media/image21.jpeg"/><Relationship Id="rId24" Type="http://schemas.openxmlformats.org/officeDocument/2006/relationships/image" Target="../media/image20.jpeg"/><Relationship Id="rId23" Type="http://schemas.openxmlformats.org/officeDocument/2006/relationships/image" Target="../media/image19.jpeg"/><Relationship Id="rId22" Type="http://schemas.openxmlformats.org/officeDocument/2006/relationships/image" Target="../media/image18.jpeg"/><Relationship Id="rId21" Type="http://schemas.openxmlformats.org/officeDocument/2006/relationships/image" Target="../media/image17.jpeg"/><Relationship Id="rId20" Type="http://schemas.openxmlformats.org/officeDocument/2006/relationships/image" Target="../media/image16.jpeg"/><Relationship Id="rId2" Type="http://schemas.openxmlformats.org/officeDocument/2006/relationships/image" Target="../media/image29.jpeg"/><Relationship Id="rId19" Type="http://schemas.openxmlformats.org/officeDocument/2006/relationships/image" Target="../media/image15.jpeg"/><Relationship Id="rId18" Type="http://schemas.openxmlformats.org/officeDocument/2006/relationships/image" Target="../media/image14.jpeg"/><Relationship Id="rId17" Type="http://schemas.openxmlformats.org/officeDocument/2006/relationships/image" Target="../media/image13.jpeg"/><Relationship Id="rId16" Type="http://schemas.openxmlformats.org/officeDocument/2006/relationships/image" Target="../media/image12.jpeg"/><Relationship Id="rId15" Type="http://schemas.openxmlformats.org/officeDocument/2006/relationships/image" Target="../media/image11.jpeg"/><Relationship Id="rId14" Type="http://schemas.openxmlformats.org/officeDocument/2006/relationships/image" Target="../media/image10.jpeg"/><Relationship Id="rId13" Type="http://schemas.openxmlformats.org/officeDocument/2006/relationships/image" Target="../media/image9.jpeg"/><Relationship Id="rId12" Type="http://schemas.openxmlformats.org/officeDocument/2006/relationships/image" Target="../media/image8.jpeg"/><Relationship Id="rId11" Type="http://schemas.openxmlformats.org/officeDocument/2006/relationships/image" Target="../media/image7.jpeg"/><Relationship Id="rId10" Type="http://schemas.openxmlformats.org/officeDocument/2006/relationships/image" Target="../media/image6.jpeg"/><Relationship Id="rId1" Type="http://schemas.openxmlformats.org/officeDocument/2006/relationships/image" Target="../media/image97.png"/></Relationships>
</file>

<file path=ppt/slides/_rels/slide72.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openxmlformats.org/officeDocument/2006/relationships/image" Target="../media/image103.jpeg"/><Relationship Id="rId4" Type="http://schemas.openxmlformats.org/officeDocument/2006/relationships/image" Target="../media/image102.jpeg"/><Relationship Id="rId35" Type="http://schemas.openxmlformats.org/officeDocument/2006/relationships/notesSlide" Target="../notesSlides/notesSlide72.xml"/><Relationship Id="rId34" Type="http://schemas.openxmlformats.org/officeDocument/2006/relationships/slideLayout" Target="../slideLayouts/slideLayout7.xml"/><Relationship Id="rId33" Type="http://schemas.openxmlformats.org/officeDocument/2006/relationships/image" Target="../media/image28.jpeg"/><Relationship Id="rId32" Type="http://schemas.openxmlformats.org/officeDocument/2006/relationships/image" Target="../media/image27.jpeg"/><Relationship Id="rId31" Type="http://schemas.openxmlformats.org/officeDocument/2006/relationships/image" Target="../media/image26.jpeg"/><Relationship Id="rId30" Type="http://schemas.openxmlformats.org/officeDocument/2006/relationships/image" Target="../media/image25.jpeg"/><Relationship Id="rId3" Type="http://schemas.openxmlformats.org/officeDocument/2006/relationships/image" Target="../media/image101.png"/><Relationship Id="rId29" Type="http://schemas.openxmlformats.org/officeDocument/2006/relationships/image" Target="../media/image24.jpeg"/><Relationship Id="rId28" Type="http://schemas.openxmlformats.org/officeDocument/2006/relationships/image" Target="../media/image23.jpeg"/><Relationship Id="rId27" Type="http://schemas.openxmlformats.org/officeDocument/2006/relationships/image" Target="../media/image22.jpeg"/><Relationship Id="rId26" Type="http://schemas.openxmlformats.org/officeDocument/2006/relationships/image" Target="../media/image21.jpeg"/><Relationship Id="rId25" Type="http://schemas.openxmlformats.org/officeDocument/2006/relationships/image" Target="../media/image20.jpeg"/><Relationship Id="rId24" Type="http://schemas.openxmlformats.org/officeDocument/2006/relationships/image" Target="../media/image19.jpeg"/><Relationship Id="rId23" Type="http://schemas.openxmlformats.org/officeDocument/2006/relationships/image" Target="../media/image18.jpeg"/><Relationship Id="rId22" Type="http://schemas.openxmlformats.org/officeDocument/2006/relationships/image" Target="../media/image17.jpeg"/><Relationship Id="rId21" Type="http://schemas.openxmlformats.org/officeDocument/2006/relationships/image" Target="../media/image16.jpeg"/><Relationship Id="rId20" Type="http://schemas.openxmlformats.org/officeDocument/2006/relationships/image" Target="../media/image15.jpeg"/><Relationship Id="rId2" Type="http://schemas.openxmlformats.org/officeDocument/2006/relationships/image" Target="../media/image100.jpeg"/><Relationship Id="rId19" Type="http://schemas.openxmlformats.org/officeDocument/2006/relationships/image" Target="../media/image14.jpeg"/><Relationship Id="rId18" Type="http://schemas.openxmlformats.org/officeDocument/2006/relationships/image" Target="../media/image13.jpeg"/><Relationship Id="rId17" Type="http://schemas.openxmlformats.org/officeDocument/2006/relationships/image" Target="../media/image12.jpeg"/><Relationship Id="rId16" Type="http://schemas.openxmlformats.org/officeDocument/2006/relationships/image" Target="../media/image11.jpeg"/><Relationship Id="rId15" Type="http://schemas.openxmlformats.org/officeDocument/2006/relationships/image" Target="../media/image10.jpeg"/><Relationship Id="rId14" Type="http://schemas.openxmlformats.org/officeDocument/2006/relationships/image" Target="../media/image9.jpeg"/><Relationship Id="rId13" Type="http://schemas.openxmlformats.org/officeDocument/2006/relationships/image" Target="../media/image8.jpeg"/><Relationship Id="rId12" Type="http://schemas.openxmlformats.org/officeDocument/2006/relationships/image" Target="../media/image7.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image" Target="../media/image29.jpeg"/></Relationships>
</file>

<file path=ppt/slides/_rels/slide73.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image" Target="../media/image1.jpeg"/><Relationship Id="rId7" Type="http://schemas.openxmlformats.org/officeDocument/2006/relationships/image" Target="../media/image109.jpeg"/><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 Id="rId37" Type="http://schemas.openxmlformats.org/officeDocument/2006/relationships/notesSlide" Target="../notesSlides/notesSlide73.xml"/><Relationship Id="rId36" Type="http://schemas.openxmlformats.org/officeDocument/2006/relationships/slideLayout" Target="../slideLayouts/slideLayout7.xml"/><Relationship Id="rId35" Type="http://schemas.openxmlformats.org/officeDocument/2006/relationships/image" Target="../media/image28.jpeg"/><Relationship Id="rId34" Type="http://schemas.openxmlformats.org/officeDocument/2006/relationships/image" Target="../media/image27.jpeg"/><Relationship Id="rId33" Type="http://schemas.openxmlformats.org/officeDocument/2006/relationships/image" Target="../media/image26.jpeg"/><Relationship Id="rId32" Type="http://schemas.openxmlformats.org/officeDocument/2006/relationships/image" Target="../media/image25.jpeg"/><Relationship Id="rId31" Type="http://schemas.openxmlformats.org/officeDocument/2006/relationships/image" Target="../media/image24.jpeg"/><Relationship Id="rId30" Type="http://schemas.openxmlformats.org/officeDocument/2006/relationships/image" Target="../media/image23.jpeg"/><Relationship Id="rId3" Type="http://schemas.openxmlformats.org/officeDocument/2006/relationships/image" Target="../media/image105.png"/><Relationship Id="rId29" Type="http://schemas.openxmlformats.org/officeDocument/2006/relationships/image" Target="../media/image22.jpeg"/><Relationship Id="rId28" Type="http://schemas.openxmlformats.org/officeDocument/2006/relationships/image" Target="../media/image21.jpeg"/><Relationship Id="rId27" Type="http://schemas.openxmlformats.org/officeDocument/2006/relationships/image" Target="../media/image20.jpeg"/><Relationship Id="rId26" Type="http://schemas.openxmlformats.org/officeDocument/2006/relationships/image" Target="../media/image19.jpeg"/><Relationship Id="rId25" Type="http://schemas.openxmlformats.org/officeDocument/2006/relationships/image" Target="../media/image18.jpeg"/><Relationship Id="rId24" Type="http://schemas.openxmlformats.org/officeDocument/2006/relationships/image" Target="../media/image17.jpeg"/><Relationship Id="rId23" Type="http://schemas.openxmlformats.org/officeDocument/2006/relationships/image" Target="../media/image16.jpeg"/><Relationship Id="rId22" Type="http://schemas.openxmlformats.org/officeDocument/2006/relationships/image" Target="../media/image15.jpeg"/><Relationship Id="rId21" Type="http://schemas.openxmlformats.org/officeDocument/2006/relationships/image" Target="../media/image14.jpeg"/><Relationship Id="rId20" Type="http://schemas.openxmlformats.org/officeDocument/2006/relationships/image" Target="../media/image13.jpeg"/><Relationship Id="rId2" Type="http://schemas.openxmlformats.org/officeDocument/2006/relationships/image" Target="../media/image104.jpeg"/><Relationship Id="rId19" Type="http://schemas.openxmlformats.org/officeDocument/2006/relationships/image" Target="../media/image12.jpeg"/><Relationship Id="rId18" Type="http://schemas.openxmlformats.org/officeDocument/2006/relationships/image" Target="../media/image11.jpeg"/><Relationship Id="rId17" Type="http://schemas.openxmlformats.org/officeDocument/2006/relationships/image" Target="../media/image10.jpeg"/><Relationship Id="rId16" Type="http://schemas.openxmlformats.org/officeDocument/2006/relationships/image" Target="../media/image9.jpeg"/><Relationship Id="rId15" Type="http://schemas.openxmlformats.org/officeDocument/2006/relationships/image" Target="../media/image8.jpeg"/><Relationship Id="rId14" Type="http://schemas.openxmlformats.org/officeDocument/2006/relationships/image" Target="../media/image7.jpeg"/><Relationship Id="rId13" Type="http://schemas.openxmlformats.org/officeDocument/2006/relationships/image" Target="../media/image6.jpeg"/><Relationship Id="rId12" Type="http://schemas.openxmlformats.org/officeDocument/2006/relationships/image" Target="../media/image5.jpeg"/><Relationship Id="rId11" Type="http://schemas.openxmlformats.org/officeDocument/2006/relationships/image" Target="../media/image4.jpeg"/><Relationship Id="rId10" Type="http://schemas.openxmlformats.org/officeDocument/2006/relationships/image" Target="../media/image3.jpeg"/><Relationship Id="rId1" Type="http://schemas.openxmlformats.org/officeDocument/2006/relationships/image" Target="../media/image29.jpeg"/></Relationships>
</file>

<file path=ppt/slides/_rels/slide74.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4.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110.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75.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1" Type="http://schemas.openxmlformats.org/officeDocument/2006/relationships/notesSlide" Target="../notesSlides/notesSlide75.xml"/><Relationship Id="rId30" Type="http://schemas.openxmlformats.org/officeDocument/2006/relationships/slideLayout" Target="../slideLayouts/slideLayout7.xml"/><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76.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6.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111.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77.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1" Type="http://schemas.openxmlformats.org/officeDocument/2006/relationships/notesSlide" Target="../notesSlides/notesSlide77.xml"/><Relationship Id="rId30" Type="http://schemas.openxmlformats.org/officeDocument/2006/relationships/slideLayout" Target="../slideLayouts/slideLayout7.xml"/><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78.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8.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112.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79.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9.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113.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8.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7" Type="http://schemas.openxmlformats.org/officeDocument/2006/relationships/notesSlide" Target="../notesSlides/notesSlide8.xml"/><Relationship Id="rId36" Type="http://schemas.openxmlformats.org/officeDocument/2006/relationships/slideLayout" Target="../slideLayouts/slideLayout7.xml"/><Relationship Id="rId35" Type="http://schemas.openxmlformats.org/officeDocument/2006/relationships/image" Target="../media/image29.jpeg"/><Relationship Id="rId34" Type="http://schemas.openxmlformats.org/officeDocument/2006/relationships/image" Target="../media/image66.jpeg"/><Relationship Id="rId33" Type="http://schemas.openxmlformats.org/officeDocument/2006/relationships/image" Target="../media/image65.jpeg"/><Relationship Id="rId32" Type="http://schemas.openxmlformats.org/officeDocument/2006/relationships/image" Target="../media/image64.jpeg"/><Relationship Id="rId31" Type="http://schemas.openxmlformats.org/officeDocument/2006/relationships/image" Target="../media/image63.pn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62.jpe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61.jpeg"/></Relationships>
</file>

<file path=ppt/slides/_rels/slide80.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5.jpeg"/><Relationship Id="rId7" Type="http://schemas.openxmlformats.org/officeDocument/2006/relationships/image" Target="../media/image4.jpeg"/><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 Id="rId33" Type="http://schemas.openxmlformats.org/officeDocument/2006/relationships/notesSlide" Target="../notesSlides/notesSlide80.xml"/><Relationship Id="rId32" Type="http://schemas.openxmlformats.org/officeDocument/2006/relationships/slideLayout" Target="../slideLayouts/slideLayout7.xml"/><Relationship Id="rId31" Type="http://schemas.openxmlformats.org/officeDocument/2006/relationships/image" Target="../media/image28.jpeg"/><Relationship Id="rId30" Type="http://schemas.openxmlformats.org/officeDocument/2006/relationships/image" Target="../media/image27.jpeg"/><Relationship Id="rId3" Type="http://schemas.openxmlformats.org/officeDocument/2006/relationships/image" Target="../media/image115.png"/><Relationship Id="rId29" Type="http://schemas.openxmlformats.org/officeDocument/2006/relationships/image" Target="../media/image26.jpeg"/><Relationship Id="rId28" Type="http://schemas.openxmlformats.org/officeDocument/2006/relationships/image" Target="../media/image25.jpeg"/><Relationship Id="rId27" Type="http://schemas.openxmlformats.org/officeDocument/2006/relationships/image" Target="../media/image24.jpeg"/><Relationship Id="rId26" Type="http://schemas.openxmlformats.org/officeDocument/2006/relationships/image" Target="../media/image23.jpeg"/><Relationship Id="rId25" Type="http://schemas.openxmlformats.org/officeDocument/2006/relationships/image" Target="../media/image22.jpeg"/><Relationship Id="rId24" Type="http://schemas.openxmlformats.org/officeDocument/2006/relationships/image" Target="../media/image21.jpeg"/><Relationship Id="rId23" Type="http://schemas.openxmlformats.org/officeDocument/2006/relationships/image" Target="../media/image20.jpeg"/><Relationship Id="rId22" Type="http://schemas.openxmlformats.org/officeDocument/2006/relationships/image" Target="../media/image19.jpeg"/><Relationship Id="rId21" Type="http://schemas.openxmlformats.org/officeDocument/2006/relationships/image" Target="../media/image18.jpeg"/><Relationship Id="rId20" Type="http://schemas.openxmlformats.org/officeDocument/2006/relationships/image" Target="../media/image17.jpeg"/><Relationship Id="rId2" Type="http://schemas.openxmlformats.org/officeDocument/2006/relationships/image" Target="../media/image114.png"/><Relationship Id="rId19" Type="http://schemas.openxmlformats.org/officeDocument/2006/relationships/image" Target="../media/image16.jpeg"/><Relationship Id="rId18" Type="http://schemas.openxmlformats.org/officeDocument/2006/relationships/image" Target="../media/image15.jpeg"/><Relationship Id="rId17" Type="http://schemas.openxmlformats.org/officeDocument/2006/relationships/image" Target="../media/image14.jpeg"/><Relationship Id="rId16" Type="http://schemas.openxmlformats.org/officeDocument/2006/relationships/image" Target="../media/image13.jpeg"/><Relationship Id="rId15" Type="http://schemas.openxmlformats.org/officeDocument/2006/relationships/image" Target="../media/image12.jpeg"/><Relationship Id="rId14" Type="http://schemas.openxmlformats.org/officeDocument/2006/relationships/image" Target="../media/image11.jpeg"/><Relationship Id="rId13" Type="http://schemas.openxmlformats.org/officeDocument/2006/relationships/image" Target="../media/image10.jpeg"/><Relationship Id="rId12" Type="http://schemas.openxmlformats.org/officeDocument/2006/relationships/image" Target="../media/image9.jpeg"/><Relationship Id="rId11" Type="http://schemas.openxmlformats.org/officeDocument/2006/relationships/image" Target="../media/image8.jpeg"/><Relationship Id="rId10" Type="http://schemas.openxmlformats.org/officeDocument/2006/relationships/image" Target="../media/image7.jpeg"/><Relationship Id="rId1" Type="http://schemas.openxmlformats.org/officeDocument/2006/relationships/image" Target="../media/image29.jpeg"/></Relationships>
</file>

<file path=ppt/slides/_rels/slide81.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5.jpeg"/><Relationship Id="rId7" Type="http://schemas.openxmlformats.org/officeDocument/2006/relationships/image" Target="../media/image4.jpeg"/><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 Id="rId33" Type="http://schemas.openxmlformats.org/officeDocument/2006/relationships/notesSlide" Target="../notesSlides/notesSlide81.xml"/><Relationship Id="rId32" Type="http://schemas.openxmlformats.org/officeDocument/2006/relationships/slideLayout" Target="../slideLayouts/slideLayout7.xml"/><Relationship Id="rId31" Type="http://schemas.openxmlformats.org/officeDocument/2006/relationships/image" Target="../media/image28.jpeg"/><Relationship Id="rId30" Type="http://schemas.openxmlformats.org/officeDocument/2006/relationships/image" Target="../media/image27.jpeg"/><Relationship Id="rId3" Type="http://schemas.openxmlformats.org/officeDocument/2006/relationships/image" Target="../media/image117.png"/><Relationship Id="rId29" Type="http://schemas.openxmlformats.org/officeDocument/2006/relationships/image" Target="../media/image26.jpeg"/><Relationship Id="rId28" Type="http://schemas.openxmlformats.org/officeDocument/2006/relationships/image" Target="../media/image25.jpeg"/><Relationship Id="rId27" Type="http://schemas.openxmlformats.org/officeDocument/2006/relationships/image" Target="../media/image24.jpeg"/><Relationship Id="rId26" Type="http://schemas.openxmlformats.org/officeDocument/2006/relationships/image" Target="../media/image23.jpeg"/><Relationship Id="rId25" Type="http://schemas.openxmlformats.org/officeDocument/2006/relationships/image" Target="../media/image22.jpeg"/><Relationship Id="rId24" Type="http://schemas.openxmlformats.org/officeDocument/2006/relationships/image" Target="../media/image21.jpeg"/><Relationship Id="rId23" Type="http://schemas.openxmlformats.org/officeDocument/2006/relationships/image" Target="../media/image20.jpeg"/><Relationship Id="rId22" Type="http://schemas.openxmlformats.org/officeDocument/2006/relationships/image" Target="../media/image19.jpeg"/><Relationship Id="rId21" Type="http://schemas.openxmlformats.org/officeDocument/2006/relationships/image" Target="../media/image18.jpeg"/><Relationship Id="rId20" Type="http://schemas.openxmlformats.org/officeDocument/2006/relationships/image" Target="../media/image17.jpeg"/><Relationship Id="rId2" Type="http://schemas.openxmlformats.org/officeDocument/2006/relationships/image" Target="../media/image116.png"/><Relationship Id="rId19" Type="http://schemas.openxmlformats.org/officeDocument/2006/relationships/image" Target="../media/image16.jpeg"/><Relationship Id="rId18" Type="http://schemas.openxmlformats.org/officeDocument/2006/relationships/image" Target="../media/image15.jpeg"/><Relationship Id="rId17" Type="http://schemas.openxmlformats.org/officeDocument/2006/relationships/image" Target="../media/image14.jpeg"/><Relationship Id="rId16" Type="http://schemas.openxmlformats.org/officeDocument/2006/relationships/image" Target="../media/image13.jpeg"/><Relationship Id="rId15" Type="http://schemas.openxmlformats.org/officeDocument/2006/relationships/image" Target="../media/image12.jpeg"/><Relationship Id="rId14" Type="http://schemas.openxmlformats.org/officeDocument/2006/relationships/image" Target="../media/image11.jpeg"/><Relationship Id="rId13" Type="http://schemas.openxmlformats.org/officeDocument/2006/relationships/image" Target="../media/image10.jpeg"/><Relationship Id="rId12" Type="http://schemas.openxmlformats.org/officeDocument/2006/relationships/image" Target="../media/image9.jpeg"/><Relationship Id="rId11" Type="http://schemas.openxmlformats.org/officeDocument/2006/relationships/image" Target="../media/image8.jpeg"/><Relationship Id="rId10" Type="http://schemas.openxmlformats.org/officeDocument/2006/relationships/image" Target="../media/image7.jpeg"/><Relationship Id="rId1" Type="http://schemas.openxmlformats.org/officeDocument/2006/relationships/image" Target="../media/image29.jpeg"/></Relationships>
</file>

<file path=ppt/slides/_rels/slide82.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82.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118.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83.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83.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119.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84.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5.jpeg"/><Relationship Id="rId7" Type="http://schemas.openxmlformats.org/officeDocument/2006/relationships/image" Target="../media/image4.jpeg"/><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 Id="rId33" Type="http://schemas.openxmlformats.org/officeDocument/2006/relationships/notesSlide" Target="../notesSlides/notesSlide84.xml"/><Relationship Id="rId32" Type="http://schemas.openxmlformats.org/officeDocument/2006/relationships/slideLayout" Target="../slideLayouts/slideLayout7.xml"/><Relationship Id="rId31" Type="http://schemas.openxmlformats.org/officeDocument/2006/relationships/image" Target="../media/image28.jpeg"/><Relationship Id="rId30" Type="http://schemas.openxmlformats.org/officeDocument/2006/relationships/image" Target="../media/image27.jpeg"/><Relationship Id="rId3" Type="http://schemas.openxmlformats.org/officeDocument/2006/relationships/image" Target="../media/image121.png"/><Relationship Id="rId29" Type="http://schemas.openxmlformats.org/officeDocument/2006/relationships/image" Target="../media/image26.jpeg"/><Relationship Id="rId28" Type="http://schemas.openxmlformats.org/officeDocument/2006/relationships/image" Target="../media/image25.jpeg"/><Relationship Id="rId27" Type="http://schemas.openxmlformats.org/officeDocument/2006/relationships/image" Target="../media/image24.jpeg"/><Relationship Id="rId26" Type="http://schemas.openxmlformats.org/officeDocument/2006/relationships/image" Target="../media/image23.jpeg"/><Relationship Id="rId25" Type="http://schemas.openxmlformats.org/officeDocument/2006/relationships/image" Target="../media/image22.jpeg"/><Relationship Id="rId24" Type="http://schemas.openxmlformats.org/officeDocument/2006/relationships/image" Target="../media/image21.jpeg"/><Relationship Id="rId23" Type="http://schemas.openxmlformats.org/officeDocument/2006/relationships/image" Target="../media/image20.jpeg"/><Relationship Id="rId22" Type="http://schemas.openxmlformats.org/officeDocument/2006/relationships/image" Target="../media/image19.jpeg"/><Relationship Id="rId21" Type="http://schemas.openxmlformats.org/officeDocument/2006/relationships/image" Target="../media/image18.jpeg"/><Relationship Id="rId20" Type="http://schemas.openxmlformats.org/officeDocument/2006/relationships/image" Target="../media/image17.jpeg"/><Relationship Id="rId2" Type="http://schemas.openxmlformats.org/officeDocument/2006/relationships/image" Target="../media/image120.png"/><Relationship Id="rId19" Type="http://schemas.openxmlformats.org/officeDocument/2006/relationships/image" Target="../media/image16.jpeg"/><Relationship Id="rId18" Type="http://schemas.openxmlformats.org/officeDocument/2006/relationships/image" Target="../media/image15.jpeg"/><Relationship Id="rId17" Type="http://schemas.openxmlformats.org/officeDocument/2006/relationships/image" Target="../media/image14.jpeg"/><Relationship Id="rId16" Type="http://schemas.openxmlformats.org/officeDocument/2006/relationships/image" Target="../media/image13.jpeg"/><Relationship Id="rId15" Type="http://schemas.openxmlformats.org/officeDocument/2006/relationships/image" Target="../media/image12.jpeg"/><Relationship Id="rId14" Type="http://schemas.openxmlformats.org/officeDocument/2006/relationships/image" Target="../media/image11.jpeg"/><Relationship Id="rId13" Type="http://schemas.openxmlformats.org/officeDocument/2006/relationships/image" Target="../media/image10.jpeg"/><Relationship Id="rId12" Type="http://schemas.openxmlformats.org/officeDocument/2006/relationships/image" Target="../media/image9.jpeg"/><Relationship Id="rId11" Type="http://schemas.openxmlformats.org/officeDocument/2006/relationships/image" Target="../media/image8.jpeg"/><Relationship Id="rId10" Type="http://schemas.openxmlformats.org/officeDocument/2006/relationships/image" Target="../media/image7.jpeg"/><Relationship Id="rId1" Type="http://schemas.openxmlformats.org/officeDocument/2006/relationships/image" Target="../media/image29.jpeg"/></Relationships>
</file>

<file path=ppt/slides/_rels/slide85.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85.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122.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86.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86.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123.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87.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1" Type="http://schemas.openxmlformats.org/officeDocument/2006/relationships/notesSlide" Target="../notesSlides/notesSlide87.xml"/><Relationship Id="rId30" Type="http://schemas.openxmlformats.org/officeDocument/2006/relationships/slideLayout" Target="../slideLayouts/slideLayout7.xml"/><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88.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1" Type="http://schemas.openxmlformats.org/officeDocument/2006/relationships/notesSlide" Target="../notesSlides/notesSlide88.xml"/><Relationship Id="rId30" Type="http://schemas.openxmlformats.org/officeDocument/2006/relationships/slideLayout" Target="../slideLayouts/slideLayout7.xml"/><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89.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89.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124.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9.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9.xml"/><Relationship Id="rId35" Type="http://schemas.openxmlformats.org/officeDocument/2006/relationships/slideLayout" Target="../slideLayouts/slideLayout7.xml"/><Relationship Id="rId34" Type="http://schemas.microsoft.com/office/2007/relationships/diagramDrawing" Target="../diagrams/drawing1.xml"/><Relationship Id="rId33" Type="http://schemas.openxmlformats.org/officeDocument/2006/relationships/diagramColors" Target="../diagrams/colors1.xml"/><Relationship Id="rId32" Type="http://schemas.openxmlformats.org/officeDocument/2006/relationships/diagramQuickStyle" Target="../diagrams/quickStyle1.xml"/><Relationship Id="rId31" Type="http://schemas.openxmlformats.org/officeDocument/2006/relationships/diagramLayout" Target="../diagrams/layout1.xml"/><Relationship Id="rId30" Type="http://schemas.openxmlformats.org/officeDocument/2006/relationships/diagramData" Target="../diagrams/data1.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1" Type="http://schemas.openxmlformats.org/officeDocument/2006/relationships/notesSlide" Target="../notesSlides/notesSlide90.xml"/><Relationship Id="rId30" Type="http://schemas.openxmlformats.org/officeDocument/2006/relationships/slideLayout" Target="../slideLayouts/slideLayout7.xml"/><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9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91.xml"/><Relationship Id="rId31" Type="http://schemas.openxmlformats.org/officeDocument/2006/relationships/slideLayout" Target="../slideLayouts/slideLayout7.xml"/><Relationship Id="rId30" Type="http://schemas.openxmlformats.org/officeDocument/2006/relationships/image" Target="../media/image125.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9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3" Type="http://schemas.openxmlformats.org/officeDocument/2006/relationships/notesSlide" Target="../notesSlides/notesSlide92.xml"/><Relationship Id="rId32" Type="http://schemas.openxmlformats.org/officeDocument/2006/relationships/slideLayout" Target="../slideLayouts/slideLayout7.xml"/><Relationship Id="rId31" Type="http://schemas.openxmlformats.org/officeDocument/2006/relationships/image" Target="../media/image127.jpeg"/><Relationship Id="rId30" Type="http://schemas.openxmlformats.org/officeDocument/2006/relationships/image" Target="../media/image126.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93.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93.xml"/><Relationship Id="rId31" Type="http://schemas.openxmlformats.org/officeDocument/2006/relationships/slideLayout" Target="../slideLayouts/slideLayout7.xml"/><Relationship Id="rId30" Type="http://schemas.openxmlformats.org/officeDocument/2006/relationships/image" Target="../media/image128.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9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1.jpeg"/><Relationship Id="rId36" Type="http://schemas.openxmlformats.org/officeDocument/2006/relationships/slideLayout" Target="../slideLayouts/slideLayout7.xml"/><Relationship Id="rId35" Type="http://schemas.openxmlformats.org/officeDocument/2006/relationships/image" Target="../media/image134.jpeg"/><Relationship Id="rId34" Type="http://schemas.openxmlformats.org/officeDocument/2006/relationships/image" Target="../media/image133.jpeg"/><Relationship Id="rId33" Type="http://schemas.openxmlformats.org/officeDocument/2006/relationships/image" Target="../media/image132.jpeg"/><Relationship Id="rId32" Type="http://schemas.openxmlformats.org/officeDocument/2006/relationships/image" Target="../media/image131.jpeg"/><Relationship Id="rId31" Type="http://schemas.openxmlformats.org/officeDocument/2006/relationships/image" Target="../media/image4.jpeg"/><Relationship Id="rId30" Type="http://schemas.openxmlformats.org/officeDocument/2006/relationships/image" Target="../media/image3.jpeg"/><Relationship Id="rId3" Type="http://schemas.openxmlformats.org/officeDocument/2006/relationships/image" Target="../media/image29.jpeg"/><Relationship Id="rId29" Type="http://schemas.openxmlformats.org/officeDocument/2006/relationships/image" Target="../media/image2.jpeg"/><Relationship Id="rId28" Type="http://schemas.openxmlformats.org/officeDocument/2006/relationships/image" Target="../media/image16.jpeg"/><Relationship Id="rId27" Type="http://schemas.openxmlformats.org/officeDocument/2006/relationships/image" Target="../media/image15.jpeg"/><Relationship Id="rId26" Type="http://schemas.openxmlformats.org/officeDocument/2006/relationships/image" Target="../media/image14.jpeg"/><Relationship Id="rId25" Type="http://schemas.openxmlformats.org/officeDocument/2006/relationships/image" Target="../media/image13.jpeg"/><Relationship Id="rId24" Type="http://schemas.openxmlformats.org/officeDocument/2006/relationships/image" Target="../media/image12.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130.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29.png"/></Relationships>
</file>

<file path=ppt/slides/_rels/slide95.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4" Type="http://schemas.openxmlformats.org/officeDocument/2006/relationships/slideLayout" Target="../slideLayouts/slideLayout7.xml"/><Relationship Id="rId33" Type="http://schemas.openxmlformats.org/officeDocument/2006/relationships/image" Target="../media/image133.jpeg"/><Relationship Id="rId32" Type="http://schemas.openxmlformats.org/officeDocument/2006/relationships/image" Target="../media/image130.jpeg"/><Relationship Id="rId31" Type="http://schemas.openxmlformats.org/officeDocument/2006/relationships/image" Target="../media/image132.jpeg"/><Relationship Id="rId30" Type="http://schemas.openxmlformats.org/officeDocument/2006/relationships/image" Target="../media/image135.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96.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5" Type="http://schemas.openxmlformats.org/officeDocument/2006/relationships/slideLayout" Target="../slideLayouts/slideLayout7.xml"/><Relationship Id="rId34" Type="http://schemas.openxmlformats.org/officeDocument/2006/relationships/image" Target="../media/image140.png"/><Relationship Id="rId33" Type="http://schemas.openxmlformats.org/officeDocument/2006/relationships/image" Target="../media/image139.jpeg"/><Relationship Id="rId32" Type="http://schemas.openxmlformats.org/officeDocument/2006/relationships/image" Target="../media/image138.png"/><Relationship Id="rId31" Type="http://schemas.openxmlformats.org/officeDocument/2006/relationships/image" Target="../media/image137.png"/><Relationship Id="rId30" Type="http://schemas.openxmlformats.org/officeDocument/2006/relationships/image" Target="../media/image136.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97.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2" Type="http://schemas.openxmlformats.org/officeDocument/2006/relationships/slideLayout" Target="../slideLayouts/slideLayout7.xml"/><Relationship Id="rId41" Type="http://schemas.openxmlformats.org/officeDocument/2006/relationships/image" Target="../media/image151.png"/><Relationship Id="rId40" Type="http://schemas.openxmlformats.org/officeDocument/2006/relationships/image" Target="../media/image150.png"/><Relationship Id="rId4" Type="http://schemas.openxmlformats.org/officeDocument/2006/relationships/image" Target="../media/image5.jpeg"/><Relationship Id="rId39" Type="http://schemas.openxmlformats.org/officeDocument/2006/relationships/image" Target="../media/image149.png"/><Relationship Id="rId38" Type="http://schemas.openxmlformats.org/officeDocument/2006/relationships/image" Target="../media/image148.jpeg"/><Relationship Id="rId37" Type="http://schemas.openxmlformats.org/officeDocument/2006/relationships/image" Target="../media/image147.jpeg"/><Relationship Id="rId36" Type="http://schemas.openxmlformats.org/officeDocument/2006/relationships/image" Target="../media/image146.jpeg"/><Relationship Id="rId35" Type="http://schemas.openxmlformats.org/officeDocument/2006/relationships/image" Target="../media/image145.jpeg"/><Relationship Id="rId34" Type="http://schemas.openxmlformats.org/officeDocument/2006/relationships/image" Target="../media/image144.jpeg"/><Relationship Id="rId33" Type="http://schemas.openxmlformats.org/officeDocument/2006/relationships/image" Target="../media/image131.jpeg"/><Relationship Id="rId32" Type="http://schemas.openxmlformats.org/officeDocument/2006/relationships/image" Target="../media/image143.jpeg"/><Relationship Id="rId31" Type="http://schemas.openxmlformats.org/officeDocument/2006/relationships/image" Target="../media/image142.png"/><Relationship Id="rId30" Type="http://schemas.openxmlformats.org/officeDocument/2006/relationships/image" Target="../media/image4.jpeg"/><Relationship Id="rId3" Type="http://schemas.openxmlformats.org/officeDocument/2006/relationships/image" Target="../media/image1.jpeg"/><Relationship Id="rId29" Type="http://schemas.openxmlformats.org/officeDocument/2006/relationships/image" Target="../media/image3.jpeg"/><Relationship Id="rId28" Type="http://schemas.openxmlformats.org/officeDocument/2006/relationships/image" Target="../media/image2.jpeg"/><Relationship Id="rId27" Type="http://schemas.openxmlformats.org/officeDocument/2006/relationships/image" Target="../media/image16.jpeg"/><Relationship Id="rId26" Type="http://schemas.openxmlformats.org/officeDocument/2006/relationships/image" Target="../media/image15.jpeg"/><Relationship Id="rId25" Type="http://schemas.openxmlformats.org/officeDocument/2006/relationships/image" Target="../media/image14.jpeg"/><Relationship Id="rId24" Type="http://schemas.openxmlformats.org/officeDocument/2006/relationships/image" Target="../media/image13.jpeg"/><Relationship Id="rId23" Type="http://schemas.openxmlformats.org/officeDocument/2006/relationships/image" Target="../media/image12.jpeg"/><Relationship Id="rId22" Type="http://schemas.openxmlformats.org/officeDocument/2006/relationships/image" Target="../media/image28.jpeg"/><Relationship Id="rId21" Type="http://schemas.openxmlformats.org/officeDocument/2006/relationships/image" Target="../media/image27.jpeg"/><Relationship Id="rId20" Type="http://schemas.openxmlformats.org/officeDocument/2006/relationships/image" Target="../media/image26.jpeg"/><Relationship Id="rId2" Type="http://schemas.openxmlformats.org/officeDocument/2006/relationships/image" Target="../media/image29.jpeg"/><Relationship Id="rId19" Type="http://schemas.openxmlformats.org/officeDocument/2006/relationships/image" Target="../media/image25.jpeg"/><Relationship Id="rId18" Type="http://schemas.openxmlformats.org/officeDocument/2006/relationships/image" Target="../media/image24.jpeg"/><Relationship Id="rId17" Type="http://schemas.openxmlformats.org/officeDocument/2006/relationships/image" Target="../media/image23.jpeg"/><Relationship Id="rId16" Type="http://schemas.openxmlformats.org/officeDocument/2006/relationships/image" Target="../media/image22.jpeg"/><Relationship Id="rId15" Type="http://schemas.openxmlformats.org/officeDocument/2006/relationships/image" Target="../media/image21.jpeg"/><Relationship Id="rId14" Type="http://schemas.openxmlformats.org/officeDocument/2006/relationships/image" Target="../media/image20.jpeg"/><Relationship Id="rId13" Type="http://schemas.openxmlformats.org/officeDocument/2006/relationships/image" Target="../media/image19.jpeg"/><Relationship Id="rId12" Type="http://schemas.openxmlformats.org/officeDocument/2006/relationships/image" Target="../media/image18.jpeg"/><Relationship Id="rId11" Type="http://schemas.openxmlformats.org/officeDocument/2006/relationships/image" Target="../media/image17.jpeg"/><Relationship Id="rId10" Type="http://schemas.openxmlformats.org/officeDocument/2006/relationships/image" Target="../media/image11.jpeg"/><Relationship Id="rId1" Type="http://schemas.openxmlformats.org/officeDocument/2006/relationships/image" Target="../media/image141.jpeg"/></Relationships>
</file>

<file path=ppt/slides/_rels/slide98.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0" Type="http://schemas.openxmlformats.org/officeDocument/2006/relationships/slideLayout" Target="../slideLayouts/slideLayout7.xml"/><Relationship Id="rId4" Type="http://schemas.openxmlformats.org/officeDocument/2006/relationships/image" Target="../media/image6.jpeg"/><Relationship Id="rId39" Type="http://schemas.openxmlformats.org/officeDocument/2006/relationships/image" Target="../media/image161.jpeg"/><Relationship Id="rId38" Type="http://schemas.openxmlformats.org/officeDocument/2006/relationships/image" Target="../media/image160.jpeg"/><Relationship Id="rId37" Type="http://schemas.openxmlformats.org/officeDocument/2006/relationships/image" Target="../media/image159.jpeg"/><Relationship Id="rId36" Type="http://schemas.openxmlformats.org/officeDocument/2006/relationships/image" Target="../media/image158.jpeg"/><Relationship Id="rId35" Type="http://schemas.openxmlformats.org/officeDocument/2006/relationships/image" Target="../media/image157.jpeg"/><Relationship Id="rId34" Type="http://schemas.openxmlformats.org/officeDocument/2006/relationships/image" Target="../media/image156.jpeg"/><Relationship Id="rId33" Type="http://schemas.openxmlformats.org/officeDocument/2006/relationships/image" Target="../media/image155.jpeg"/><Relationship Id="rId32" Type="http://schemas.openxmlformats.org/officeDocument/2006/relationships/image" Target="../media/image154.jpeg"/><Relationship Id="rId31" Type="http://schemas.openxmlformats.org/officeDocument/2006/relationships/image" Target="../media/image153.jpeg"/><Relationship Id="rId30" Type="http://schemas.openxmlformats.org/officeDocument/2006/relationships/image" Target="../media/image152.jpe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stretch>
              <a:fillRect/>
            </a:stretch>
          </p:blipFill>
          <p:spPr>
            <a:xfrm>
              <a:off x="1170957" y="6417598"/>
              <a:ext cx="277778" cy="360000"/>
            </a:xfrm>
            <a:prstGeom prst="rect">
              <a:avLst/>
            </a:prstGeom>
          </p:spPr>
        </p:pic>
        <p:pic>
          <p:nvPicPr>
            <p:cNvPr id="7" name="Picture 6"/>
            <p:cNvPicPr>
              <a:picLocks noChangeAspect="1"/>
            </p:cNvPicPr>
            <p:nvPr/>
          </p:nvPicPr>
          <p:blipFill>
            <a:blip r:embed="rId4"/>
            <a:stretch>
              <a:fillRect/>
            </a:stretch>
          </p:blipFill>
          <p:spPr>
            <a:xfrm>
              <a:off x="1448735" y="6417598"/>
              <a:ext cx="272492" cy="360000"/>
            </a:xfrm>
            <a:prstGeom prst="rect">
              <a:avLst/>
            </a:prstGeom>
          </p:spPr>
        </p:pic>
        <p:pic>
          <p:nvPicPr>
            <p:cNvPr id="8" name="Picture 7"/>
            <p:cNvPicPr>
              <a:picLocks noChangeAspect="1"/>
            </p:cNvPicPr>
            <p:nvPr/>
          </p:nvPicPr>
          <p:blipFill>
            <a:blip r:embed="rId5"/>
            <a:stretch>
              <a:fillRect/>
            </a:stretch>
          </p:blipFill>
          <p:spPr>
            <a:xfrm>
              <a:off x="1721227" y="6417598"/>
              <a:ext cx="275556" cy="360000"/>
            </a:xfrm>
            <a:prstGeom prst="rect">
              <a:avLst/>
            </a:prstGeom>
          </p:spPr>
        </p:pic>
        <p:pic>
          <p:nvPicPr>
            <p:cNvPr id="9" name="Picture 8"/>
            <p:cNvPicPr>
              <a:picLocks noChangeAspect="1"/>
            </p:cNvPicPr>
            <p:nvPr/>
          </p:nvPicPr>
          <p:blipFill>
            <a:blip r:embed="rId6"/>
            <a:stretch>
              <a:fillRect/>
            </a:stretch>
          </p:blipFill>
          <p:spPr>
            <a:xfrm>
              <a:off x="1996783" y="6417598"/>
              <a:ext cx="272492" cy="360000"/>
            </a:xfrm>
            <a:prstGeom prst="rect">
              <a:avLst/>
            </a:prstGeom>
          </p:spPr>
        </p:pic>
        <p:pic>
          <p:nvPicPr>
            <p:cNvPr id="10" name="Picture 9"/>
            <p:cNvPicPr>
              <a:picLocks noChangeAspect="1"/>
            </p:cNvPicPr>
            <p:nvPr/>
          </p:nvPicPr>
          <p:blipFill>
            <a:blip r:embed="rId7"/>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stretch>
              <a:fillRect/>
            </a:stretch>
          </p:blipFill>
          <p:spPr>
            <a:xfrm>
              <a:off x="8024685" y="6417598"/>
              <a:ext cx="272681" cy="360000"/>
            </a:xfrm>
            <a:prstGeom prst="rect">
              <a:avLst/>
            </a:prstGeom>
          </p:spPr>
        </p:pic>
      </p:grpSp>
      <p:pic>
        <p:nvPicPr>
          <p:cNvPr id="1026" name="Picture 2" descr="E:\GCA\ADMIN\EXPANSION\ADMISSION PROSPECTUS\2022-23\JUST LOGO.jpg"/>
          <p:cNvPicPr>
            <a:picLocks noChangeAspect="1" noChangeArrowheads="1"/>
          </p:cNvPicPr>
          <p:nvPr/>
        </p:nvPicPr>
        <p:blipFill>
          <a:blip r:embed="rId29"/>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a:ln>
            <a:noFill/>
          </a:ln>
        </p:spPr>
        <p:txBody>
          <a:bodyPr wrap="square" lIns="91440" tIns="45720" rIns="91440" bIns="45720">
            <a:spAutoFit/>
          </a:bodyPr>
          <a:lstStyle/>
          <a:p>
            <a:pPr algn="ct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M. ARCH. </a:t>
            </a:r>
            <a:r>
              <a:rPr lang="en-US" sz="3200" b="1" dirty="0" smtClean="0">
                <a:ln w="10541" cmpd="sng">
                  <a:solidFill>
                    <a:schemeClr val="tx1"/>
                  </a:solidFill>
                  <a:prstDash val="solid"/>
                </a:ln>
                <a:gradFill flip="none" rotWithShape="1">
                  <a:gsLst>
                    <a:gs pos="0">
                      <a:srgbClr val="FF3399"/>
                    </a:gs>
                    <a:gs pos="25000">
                      <a:srgbClr val="FF6633"/>
                    </a:gs>
                    <a:gs pos="50000">
                      <a:srgbClr val="FFFF00"/>
                    </a:gs>
                    <a:gs pos="75000">
                      <a:srgbClr val="01A78F"/>
                    </a:gs>
                    <a:gs pos="100000">
                      <a:srgbClr val="3366FF"/>
                    </a:gs>
                  </a:gsLst>
                  <a:lin ang="10800000" scaled="1"/>
                  <a:tileRect/>
                </a:gradFill>
                <a:effectLst>
                  <a:outerShdw blurRad="50800" dist="38100" dir="2700000" algn="tl" rotWithShape="0">
                    <a:prstClr val="black">
                      <a:alpha val="40000"/>
                    </a:prstClr>
                  </a:outerShdw>
                </a:effectLst>
              </a:rPr>
              <a:t>in </a:t>
            </a: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SUSTAINABLE HABITAT</a:t>
            </a:r>
            <a:endParaRPr lang="en-US" sz="3200" b="1" cap="none" spc="0"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endParaRPr>
          </a:p>
        </p:txBody>
      </p:sp>
      <p:sp>
        <p:nvSpPr>
          <p:cNvPr id="2" name="Title 1"/>
          <p:cNvSpPr>
            <a:spLocks noGrp="1"/>
          </p:cNvSpPr>
          <p:nvPr>
            <p:ph type="ctrTitle"/>
          </p:nvPr>
        </p:nvSpPr>
        <p:spPr/>
        <p:txBody>
          <a:bodyPr>
            <a:normAutofit fontScale="90000"/>
          </a:bodyPr>
          <a:lstStyle/>
          <a:p>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CLIMATE SMART CITIES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ASSESSMENT FRAMEWORK 2.0</a:t>
            </a:r>
            <a:br>
              <a:rPr lang="en-IN" dirty="0" smtClean="0">
                <a:effectLst>
                  <a:outerShdw blurRad="38100" dist="38100" dir="2700000" algn="tl">
                    <a:srgbClr val="000000">
                      <a:alpha val="43137"/>
                    </a:srgbClr>
                  </a:outerShdw>
                </a:effectLst>
              </a:rPr>
            </a:br>
            <a:endParaRPr lang="en-IN"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71600" y="20216"/>
            <a:ext cx="6400800" cy="1752600"/>
          </a:xfrm>
        </p:spPr>
        <p:txBody>
          <a:bodyPr/>
          <a:lstStyle/>
          <a:p>
            <a:r>
              <a:rPr lang="en-US" dirty="0" smtClean="0">
                <a:effectLst>
                  <a:outerShdw blurRad="38100" dist="38100" dir="2700000" algn="tl">
                    <a:srgbClr val="000000">
                      <a:alpha val="43137"/>
                    </a:srgbClr>
                  </a:outerShdw>
                </a:effectLst>
              </a:rPr>
              <a:t>COURSE CODE: SH 101 </a:t>
            </a:r>
            <a:br>
              <a:rPr lang="en-US"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URBAN MORPHOLOGY </a:t>
            </a:r>
            <a:endParaRPr lang="en-US" b="1" dirty="0" smtClean="0">
              <a:effectLst>
                <a:outerShdw blurRad="38100" dist="38100" dir="2700000" algn="tl">
                  <a:srgbClr val="000000">
                    <a:alpha val="43137"/>
                  </a:srgbClr>
                </a:outerShdw>
              </a:effectLst>
            </a:endParaRPr>
          </a:p>
          <a:p>
            <a:r>
              <a:rPr lang="en-US" b="1" dirty="0" smtClean="0">
                <a:effectLst>
                  <a:outerShdw blurRad="38100" dist="38100" dir="2700000" algn="tl">
                    <a:srgbClr val="000000">
                      <a:alpha val="43137"/>
                    </a:srgbClr>
                  </a:outerShdw>
                </a:effectLst>
              </a:rPr>
              <a:t>STUDIO</a:t>
            </a:r>
            <a:endParaRPr lang="en-IN" b="1" dirty="0">
              <a:effectLst>
                <a:outerShdw blurRad="38100" dist="38100" dir="2700000" algn="tl">
                  <a:srgbClr val="000000">
                    <a:alpha val="43137"/>
                  </a:srgbClr>
                </a:outerShdw>
              </a:effectLst>
            </a:endParaRPr>
          </a:p>
        </p:txBody>
      </p:sp>
      <p:sp>
        <p:nvSpPr>
          <p:cNvPr id="37" name="Subtitle 2"/>
          <p:cNvSpPr txBox="1"/>
          <p:nvPr/>
        </p:nvSpPr>
        <p:spPr>
          <a:xfrm>
            <a:off x="906428" y="4124672"/>
            <a:ext cx="7390938"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SEMESTER 1 A.Y. 2022-23</a:t>
            </a:r>
            <a:endParaRPr lang="en-US" dirty="0" smtClean="0">
              <a:effectLst>
                <a:outerShdw blurRad="38100" dist="38100" dir="2700000" algn="tl">
                  <a:srgbClr val="000000">
                    <a:alpha val="43137"/>
                  </a:srgbClr>
                </a:outerShdw>
              </a:effectLst>
            </a:endParaRPr>
          </a:p>
          <a:p>
            <a:r>
              <a:rPr lang="en-US" dirty="0" smtClean="0"/>
              <a:t>LECTURE BY: Dr. Aniruddha</a:t>
            </a:r>
            <a:endParaRPr lang="en-US" dirty="0" smtClean="0"/>
          </a:p>
          <a:p>
            <a:r>
              <a:rPr lang="en-US" b="1" spc="300" dirty="0" smtClean="0">
                <a:effectLst>
                  <a:outerShdw blurRad="38100" dist="38100" dir="2700000" algn="tl">
                    <a:srgbClr val="000000">
                      <a:alpha val="43137"/>
                    </a:srgbClr>
                  </a:outerShdw>
                </a:effectLst>
              </a:rPr>
              <a:t>INDICATORWISE RATIONALE</a:t>
            </a:r>
            <a:endParaRPr lang="en-IN" b="1" spc="3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9360"/>
              <a:ext cx="273762" cy="35777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485" cy="1573530"/>
        </p:xfrm>
        <a:graphic>
          <a:graphicData uri="http://schemas.openxmlformats.org/drawingml/2006/table">
            <a:tbl>
              <a:tblPr>
                <a:tableStyleId>{5940675A-B579-460E-94D1-54222C63F5DA}</a:tableStyleId>
              </a:tblPr>
              <a:tblGrid>
                <a:gridCol w="1594485"/>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F3744B"/>
                    </a:solidFill>
                  </a:tcPr>
                </a:tc>
              </a:tr>
              <a:tr h="381000">
                <a:tc>
                  <a:txBody>
                    <a:bodyPr/>
                    <a:p>
                      <a:pPr algn="just">
                        <a:buNone/>
                      </a:pPr>
                      <a:r>
                        <a:rPr lang="en-US" sz="1800" dirty="0">
                          <a:solidFill>
                            <a:schemeClr val="bg1"/>
                          </a:solidFill>
                          <a:sym typeface="+mn-ea"/>
                        </a:rPr>
                        <a:t>Growing urban areas </a:t>
                      </a:r>
                      <a:r>
                        <a:rPr lang="en-US" sz="1800" dirty="0" smtClean="0">
                          <a:solidFill>
                            <a:schemeClr val="bg1"/>
                          </a:solidFill>
                          <a:sym typeface="+mn-ea"/>
                        </a:rPr>
                        <a:t>and urban </a:t>
                      </a:r>
                      <a:r>
                        <a:rPr lang="en-US" sz="1800" dirty="0">
                          <a:solidFill>
                            <a:schemeClr val="bg1"/>
                          </a:solidFill>
                          <a:sym typeface="+mn-ea"/>
                        </a:rPr>
                        <a:t>population increase </a:t>
                      </a:r>
                      <a:r>
                        <a:rPr lang="en-US" sz="1800" dirty="0" smtClean="0">
                          <a:solidFill>
                            <a:schemeClr val="bg1"/>
                          </a:solidFill>
                          <a:sym typeface="+mn-ea"/>
                        </a:rPr>
                        <a:t>electricity consumption </a:t>
                      </a:r>
                      <a:r>
                        <a:rPr lang="en-US" sz="1800" dirty="0">
                          <a:solidFill>
                            <a:schemeClr val="bg1"/>
                          </a:solidFill>
                          <a:sym typeface="+mn-ea"/>
                        </a:rPr>
                        <a:t>in cities. </a:t>
                      </a:r>
                      <a:r>
                        <a:rPr lang="en-US" sz="1800" dirty="0" smtClean="0">
                          <a:solidFill>
                            <a:schemeClr val="bg1"/>
                          </a:solidFill>
                          <a:sym typeface="+mn-ea"/>
                        </a:rPr>
                        <a:t>Electricity generation </a:t>
                      </a:r>
                      <a:r>
                        <a:rPr lang="en-US" sz="1800" dirty="0">
                          <a:solidFill>
                            <a:schemeClr val="bg1"/>
                          </a:solidFill>
                          <a:sym typeface="+mn-ea"/>
                        </a:rPr>
                        <a:t>is primarily dependent </a:t>
                      </a:r>
                      <a:r>
                        <a:rPr lang="en-US" sz="1800" dirty="0" smtClean="0">
                          <a:solidFill>
                            <a:schemeClr val="bg1"/>
                          </a:solidFill>
                          <a:sym typeface="+mn-ea"/>
                        </a:rPr>
                        <a:t>on fossil </a:t>
                      </a:r>
                      <a:r>
                        <a:rPr lang="en-US" sz="1800" dirty="0">
                          <a:solidFill>
                            <a:schemeClr val="bg1"/>
                          </a:solidFill>
                          <a:sym typeface="+mn-ea"/>
                        </a:rPr>
                        <a:t>fuels, leading to higher GHG emissions. </a:t>
                      </a:r>
                      <a:r>
                        <a:rPr lang="en-US" sz="1800" dirty="0" smtClean="0">
                          <a:solidFill>
                            <a:schemeClr val="bg1"/>
                          </a:solidFill>
                          <a:sym typeface="+mn-ea"/>
                        </a:rPr>
                        <a:t>Controlling the </a:t>
                      </a:r>
                      <a:r>
                        <a:rPr lang="en-US" sz="1800" dirty="0">
                          <a:solidFill>
                            <a:schemeClr val="bg1"/>
                          </a:solidFill>
                          <a:sym typeface="+mn-ea"/>
                        </a:rPr>
                        <a:t>per capita consumption of electricity will lead </a:t>
                      </a:r>
                      <a:r>
                        <a:rPr lang="en-US" sz="1800" dirty="0" smtClean="0">
                          <a:solidFill>
                            <a:schemeClr val="bg1"/>
                          </a:solidFill>
                          <a:sym typeface="+mn-ea"/>
                        </a:rPr>
                        <a:t>to lower </a:t>
                      </a:r>
                      <a:r>
                        <a:rPr lang="en-US" sz="1800" dirty="0">
                          <a:solidFill>
                            <a:schemeClr val="bg1"/>
                          </a:solidFill>
                          <a:sym typeface="+mn-ea"/>
                        </a:rPr>
                        <a:t>GHG emissions.</a:t>
                      </a:r>
                      <a:endParaRPr lang="en-US" alt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buNone/>
                      </a:pPr>
                      <a:r>
                        <a:rPr lang="en-US" sz="1800" dirty="0" smtClean="0">
                          <a:solidFill>
                            <a:schemeClr val="bg1"/>
                          </a:solidFill>
                          <a:sym typeface="+mn-ea"/>
                        </a:rPr>
                        <a:t>The </a:t>
                      </a:r>
                      <a:r>
                        <a:rPr lang="en-US" sz="1800" dirty="0">
                          <a:solidFill>
                            <a:schemeClr val="bg1"/>
                          </a:solidFill>
                          <a:sym typeface="+mn-ea"/>
                        </a:rPr>
                        <a:t>indicator assesses the amount </a:t>
                      </a:r>
                      <a:r>
                        <a:rPr lang="en-US" sz="1800" dirty="0" smtClean="0">
                          <a:solidFill>
                            <a:schemeClr val="bg1"/>
                          </a:solidFill>
                          <a:sym typeface="+mn-ea"/>
                        </a:rPr>
                        <a:t>of electricity </a:t>
                      </a:r>
                      <a:r>
                        <a:rPr lang="en-US" sz="1800" dirty="0">
                          <a:solidFill>
                            <a:schemeClr val="bg1"/>
                          </a:solidFill>
                          <a:sym typeface="+mn-ea"/>
                        </a:rPr>
                        <a:t>that is used by the city and encourages </a:t>
                      </a:r>
                      <a:r>
                        <a:rPr lang="en-US" sz="1800" dirty="0" smtClean="0">
                          <a:solidFill>
                            <a:schemeClr val="bg1"/>
                          </a:solidFill>
                          <a:sym typeface="+mn-ea"/>
                        </a:rPr>
                        <a:t>lower consumption </a:t>
                      </a:r>
                      <a:r>
                        <a:rPr lang="en-US" sz="1800" dirty="0">
                          <a:solidFill>
                            <a:schemeClr val="bg1"/>
                          </a:solidFill>
                          <a:sym typeface="+mn-ea"/>
                        </a:rPr>
                        <a:t>in comparison to the best performing cities.</a:t>
                      </a:r>
                      <a:endParaRPr lang="en-US" altLang="en-US" sz="1800" b="1"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ClrTx/>
                        <a:buSzTx/>
                        <a:buFontTx/>
                      </a:pPr>
                      <a:r>
                        <a:rPr lang="en-US" sz="1800" dirty="0" smtClean="0">
                          <a:solidFill>
                            <a:schemeClr val="bg1"/>
                          </a:solidFill>
                          <a:sym typeface="+mn-ea"/>
                        </a:rPr>
                        <a:t>Total electricity consumption (kWh) in the city is calculated. The population data of city is used for per capita calculations. </a:t>
                      </a:r>
                      <a:endParaRPr lang="en-US" sz="1800" dirty="0" smtClean="0">
                        <a:solidFill>
                          <a:schemeClr val="bg1"/>
                        </a:solidFill>
                        <a:sym typeface="+mn-ea"/>
                      </a:endParaRPr>
                    </a:p>
                  </a:txBody>
                  <a:tcPr anchor="t" anchorCtr="0">
                    <a:solidFill>
                      <a:schemeClr val="accent6">
                        <a:lumMod val="60000"/>
                        <a:lumOff val="40000"/>
                      </a:schemeClr>
                    </a:solidFill>
                  </a:tcPr>
                </a:tc>
              </a:tr>
            </a:tbl>
          </a:graphicData>
        </a:graphic>
      </p:graphicFrame>
      <p:pic>
        <p:nvPicPr>
          <p:cNvPr id="12"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19"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35" name="Picture 34"/>
          <p:cNvPicPr>
            <a:picLocks noChangeAspect="1"/>
          </p:cNvPicPr>
          <p:nvPr/>
        </p:nvPicPr>
        <p:blipFill>
          <a:blip r:embed="rId30" cstate="print">
            <a:lum bright="52000" contrast="-52000"/>
            <a:extLst>
              <a:ext uri="{28A0092B-C50C-407E-A947-70E740481C1C}">
                <a14:useLocalDpi xmlns:a14="http://schemas.microsoft.com/office/drawing/2010/main" val="0"/>
              </a:ext>
            </a:extLst>
          </a:blip>
          <a:stretch>
            <a:fillRect/>
          </a:stretch>
        </p:blipFill>
        <p:spPr>
          <a:xfrm rot="20820000">
            <a:off x="235585" y="2421255"/>
            <a:ext cx="1597660" cy="2099945"/>
          </a:xfrm>
          <a:prstGeom prst="rect">
            <a:avLst/>
          </a:prstGeom>
          <a:effectLst>
            <a:reflection blurRad="6350" stA="52000" endA="300" endPos="35000" dir="5400000" sy="-100000" algn="bl" rotWithShape="0"/>
          </a:effectLst>
        </p:spPr>
      </p:pic>
      <p:sp>
        <p:nvSpPr>
          <p:cNvPr id="37" name="Text Box 36"/>
          <p:cNvSpPr txBox="1"/>
          <p:nvPr/>
        </p:nvSpPr>
        <p:spPr>
          <a:xfrm>
            <a:off x="1551305" y="5445760"/>
            <a:ext cx="1965325" cy="368300"/>
          </a:xfrm>
          <a:prstGeom prst="rect">
            <a:avLst/>
          </a:prstGeom>
          <a:noFill/>
        </p:spPr>
        <p:txBody>
          <a:bodyPr wrap="square" rtlCol="0">
            <a:spAutoFit/>
          </a:bodyPr>
          <a:p>
            <a:r>
              <a:rPr lang="en-US" altLang="en-GB" b="1">
                <a:solidFill>
                  <a:srgbClr val="F3744B"/>
                </a:solidFill>
              </a:rPr>
              <a:t>Formula = </a:t>
            </a:r>
            <a:endParaRPr lang="en-US" altLang="en-GB" b="1">
              <a:solidFill>
                <a:srgbClr val="F3744B"/>
              </a:solidFill>
            </a:endParaRPr>
          </a:p>
        </p:txBody>
      </p:sp>
      <p:sp>
        <p:nvSpPr>
          <p:cNvPr id="38" name="Text Box 37"/>
          <p:cNvSpPr txBox="1"/>
          <p:nvPr/>
        </p:nvSpPr>
        <p:spPr>
          <a:xfrm>
            <a:off x="2676525" y="5229225"/>
            <a:ext cx="5685155" cy="306705"/>
          </a:xfrm>
          <a:prstGeom prst="rect">
            <a:avLst/>
          </a:prstGeom>
          <a:noFill/>
        </p:spPr>
        <p:txBody>
          <a:bodyPr wrap="square" rtlCol="0" anchor="t">
            <a:spAutoFit/>
          </a:bodyPr>
          <a:p>
            <a:r>
              <a:rPr lang="en-US" sz="1400" b="1" dirty="0">
                <a:solidFill>
                  <a:srgbClr val="F3744B"/>
                </a:solidFill>
                <a:sym typeface="+mn-ea"/>
              </a:rPr>
              <a:t>Total electricity consumption (in kWh) in the city for the assessment year</a:t>
            </a:r>
            <a:endParaRPr lang="en-US" altLang="en-US" sz="1400" b="1" dirty="0">
              <a:solidFill>
                <a:srgbClr val="F3744B"/>
              </a:solidFill>
              <a:sym typeface="+mn-ea"/>
            </a:endParaRPr>
          </a:p>
        </p:txBody>
      </p:sp>
      <p:sp>
        <p:nvSpPr>
          <p:cNvPr id="40" name="Text Box 39"/>
          <p:cNvSpPr txBox="1"/>
          <p:nvPr/>
        </p:nvSpPr>
        <p:spPr>
          <a:xfrm>
            <a:off x="4427855" y="5800725"/>
            <a:ext cx="1809750" cy="306705"/>
          </a:xfrm>
          <a:prstGeom prst="rect">
            <a:avLst/>
          </a:prstGeom>
          <a:noFill/>
        </p:spPr>
        <p:txBody>
          <a:bodyPr wrap="none" rtlCol="0" anchor="t">
            <a:spAutoFit/>
          </a:bodyPr>
          <a:p>
            <a:r>
              <a:rPr lang="en-US" sz="1400" b="1" dirty="0">
                <a:solidFill>
                  <a:srgbClr val="F3744B"/>
                </a:solidFill>
                <a:sym typeface="+mn-ea"/>
              </a:rPr>
              <a:t> Population of the city</a:t>
            </a:r>
            <a:endParaRPr lang="en-US" altLang="en-US" sz="1400" b="1" dirty="0">
              <a:solidFill>
                <a:srgbClr val="F3744B"/>
              </a:solidFill>
              <a:sym typeface="+mn-ea"/>
            </a:endParaRPr>
          </a:p>
        </p:txBody>
      </p:sp>
      <p:cxnSp>
        <p:nvCxnSpPr>
          <p:cNvPr id="41" name="Straight Connector 40"/>
          <p:cNvCxnSpPr/>
          <p:nvPr/>
        </p:nvCxnSpPr>
        <p:spPr>
          <a:xfrm>
            <a:off x="2820670" y="5701665"/>
            <a:ext cx="532066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sp>
        <p:nvSpPr>
          <p:cNvPr id="2" name="Text Box 1"/>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GB" altLang="en-US" sz="1200" b="1">
                <a:solidFill>
                  <a:srgbClr val="F3744B"/>
                </a:solidFill>
              </a:rPr>
              <a:t>kWh </a:t>
            </a:r>
            <a:r>
              <a:rPr lang="en-GB" altLang="en-US" sz="1200" b="1">
                <a:solidFill>
                  <a:srgbClr val="FF0000"/>
                </a:solidFill>
              </a:rPr>
              <a:t>per capita</a:t>
            </a:r>
            <a:r>
              <a:rPr lang="en-US" altLang="en-GB" sz="1200" b="1">
                <a:solidFill>
                  <a:srgbClr val="FF0000"/>
                </a:solidFill>
              </a:rPr>
              <a:t>)</a:t>
            </a:r>
            <a:endParaRPr lang="en-US" altLang="en-GB" sz="1200" b="1">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6"/>
            <a:stretch>
              <a:fillRect/>
            </a:stretch>
          </p:blipFill>
          <p:spPr>
            <a:xfrm>
              <a:off x="621020" y="6417599"/>
              <a:ext cx="275229" cy="359999"/>
            </a:xfrm>
            <a:prstGeom prst="rect">
              <a:avLst/>
            </a:prstGeom>
          </p:spPr>
        </p:pic>
        <p:pic>
          <p:nvPicPr>
            <p:cNvPr id="5" name="Picture 4"/>
            <p:cNvPicPr>
              <a:picLocks noChangeAspect="1"/>
            </p:cNvPicPr>
            <p:nvPr/>
          </p:nvPicPr>
          <p:blipFill>
            <a:blip r:embed="rId7">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8">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9">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10">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11">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12">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3">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4">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5">
              <a:duotone>
                <a:prstClr val="black"/>
                <a:srgbClr val="D9C3A5">
                  <a:tint val="50000"/>
                  <a:satMod val="180000"/>
                </a:srgbClr>
              </a:duotone>
            </a:blip>
            <a:stretch>
              <a:fillRect/>
            </a:stretch>
          </p:blipFill>
          <p:spPr>
            <a:xfrm>
              <a:off x="2542645" y="6417011"/>
              <a:ext cx="273762" cy="360121"/>
            </a:xfrm>
            <a:prstGeom prst="rect">
              <a:avLst/>
            </a:prstGeom>
          </p:spPr>
        </p:pic>
        <p:pic>
          <p:nvPicPr>
            <p:cNvPr id="15" name="Picture 14"/>
            <p:cNvPicPr>
              <a:picLocks noChangeAspect="1"/>
            </p:cNvPicPr>
            <p:nvPr/>
          </p:nvPicPr>
          <p:blipFill>
            <a:blip r:embed="rId16">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7">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2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2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2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3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3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3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49" name="Group 48"/>
          <p:cNvGrpSpPr/>
          <p:nvPr/>
        </p:nvGrpSpPr>
        <p:grpSpPr>
          <a:xfrm>
            <a:off x="467360" y="1181100"/>
            <a:ext cx="8069580" cy="4423410"/>
            <a:chOff x="715" y="1885"/>
            <a:chExt cx="12708" cy="6966"/>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19" name="Text Box 18"/>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37" name="Text Box 36"/>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38" name="Text Box 37"/>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40" name="Text Box 39"/>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840"/>
            </a:xfrm>
            <a:prstGeom prst="rect">
              <a:avLst/>
            </a:prstGeom>
            <a:noFill/>
          </p:spPr>
          <p:txBody>
            <a:bodyPr wrap="square" rtlCol="0">
              <a:spAutoFit/>
            </a:bodyPr>
            <a:p>
              <a:pPr algn="l"/>
              <a:r>
                <a:rPr lang="en-GB" altLang="en-US" sz="1400">
                  <a:solidFill>
                    <a:srgbClr val="F3744B"/>
                  </a:solidFill>
                </a:rPr>
                <a:t>&gt; 10X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3" name="Text Box 42"/>
            <p:cNvSpPr txBox="1"/>
            <p:nvPr/>
          </p:nvSpPr>
          <p:spPr>
            <a:xfrm>
              <a:off x="3433" y="6649"/>
              <a:ext cx="2225" cy="2179"/>
            </a:xfrm>
            <a:prstGeom prst="rect">
              <a:avLst/>
            </a:prstGeom>
            <a:noFill/>
          </p:spPr>
          <p:txBody>
            <a:bodyPr wrap="square" rtlCol="0">
              <a:spAutoFit/>
            </a:bodyPr>
            <a:p>
              <a:pPr algn="l"/>
              <a:r>
                <a:rPr lang="en-GB" altLang="en-US" sz="1400">
                  <a:solidFill>
                    <a:srgbClr val="F3744B"/>
                  </a:solidFill>
                </a:rPr>
                <a:t>&gt; 4X &amp; &lt; 10X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4" name="Text Box 43"/>
            <p:cNvSpPr txBox="1"/>
            <p:nvPr/>
          </p:nvSpPr>
          <p:spPr>
            <a:xfrm>
              <a:off x="6066" y="6050"/>
              <a:ext cx="2225" cy="2179"/>
            </a:xfrm>
            <a:prstGeom prst="rect">
              <a:avLst/>
            </a:prstGeom>
            <a:noFill/>
          </p:spPr>
          <p:txBody>
            <a:bodyPr wrap="square" rtlCol="0">
              <a:spAutoFit/>
            </a:bodyPr>
            <a:p>
              <a:pPr algn="l"/>
              <a:r>
                <a:rPr lang="en-GB" altLang="en-US" sz="1400">
                  <a:solidFill>
                    <a:srgbClr val="F3744B"/>
                  </a:solidFill>
                </a:rPr>
                <a:t>&gt; 2X &amp; &lt; 4X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5" name="Text Box 44"/>
            <p:cNvSpPr txBox="1"/>
            <p:nvPr/>
          </p:nvSpPr>
          <p:spPr>
            <a:xfrm>
              <a:off x="8674" y="5400"/>
              <a:ext cx="2225" cy="2179"/>
            </a:xfrm>
            <a:prstGeom prst="rect">
              <a:avLst/>
            </a:prstGeom>
            <a:noFill/>
          </p:spPr>
          <p:txBody>
            <a:bodyPr wrap="square" rtlCol="0">
              <a:spAutoFit/>
            </a:bodyPr>
            <a:p>
              <a:pPr algn="l"/>
              <a:r>
                <a:rPr lang="en-GB" altLang="en-US" sz="1400">
                  <a:solidFill>
                    <a:srgbClr val="F3744B"/>
                  </a:solidFill>
                </a:rPr>
                <a:t>&gt; 1.1 X &amp; &lt; 2X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6" name="Text Box 45"/>
            <p:cNvSpPr txBox="1"/>
            <p:nvPr/>
          </p:nvSpPr>
          <p:spPr>
            <a:xfrm>
              <a:off x="11199" y="4833"/>
              <a:ext cx="2225" cy="2179"/>
            </a:xfrm>
            <a:prstGeom prst="rect">
              <a:avLst/>
            </a:prstGeom>
            <a:noFill/>
          </p:spPr>
          <p:txBody>
            <a:bodyPr wrap="square" rtlCol="0">
              <a:spAutoFit/>
            </a:bodyPr>
            <a:p>
              <a:pPr algn="l"/>
              <a:r>
                <a:rPr lang="en-GB" altLang="en-US" sz="1400">
                  <a:solidFill>
                    <a:srgbClr val="F3744B"/>
                  </a:solidFill>
                </a:rPr>
                <a:t>Up to 1.1X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a:t>
              </a:r>
              <a:endParaRPr lang="en-GB" altLang="en-US" sz="1400">
                <a:solidFill>
                  <a:srgbClr val="F3744B"/>
                </a:solidFill>
              </a:endParaRPr>
            </a:p>
            <a:p>
              <a:pPr algn="l"/>
              <a:r>
                <a:rPr lang="en-GB" altLang="en-US" sz="1400">
                  <a:solidFill>
                    <a:srgbClr val="F3744B"/>
                  </a:solidFill>
                </a:rPr>
                <a:t>per capita</a:t>
              </a:r>
              <a:endParaRPr lang="en-GB" altLang="en-US" sz="1400">
                <a:solidFill>
                  <a:srgbClr val="F3744B"/>
                </a:solidFill>
              </a:endParaRPr>
            </a:p>
          </p:txBody>
        </p:sp>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5" name="Table 34"/>
          <p:cNvGraphicFramePr/>
          <p:nvPr/>
        </p:nvGraphicFramePr>
        <p:xfrm>
          <a:off x="2140585" y="1701800"/>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buNone/>
                      </a:pPr>
                      <a:r>
                        <a:rPr lang="en-US" altLang="en-GB" sz="1800">
                          <a:solidFill>
                            <a:schemeClr val="bg1"/>
                          </a:solidFill>
                          <a:sym typeface="+mn-ea"/>
                        </a:rPr>
                        <a:t>Total electricity consumption of the city from DISCOMs</a:t>
                      </a:r>
                      <a:endParaRPr lang="en-US" altLang="en-GB" sz="180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12x3050980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KWhr</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a:solidFill>
                            <a:schemeClr val="bg1"/>
                          </a:solidFill>
                          <a:sym typeface="+mn-ea"/>
                        </a:rPr>
                        <a:t>Census of India population figures indexed with average annual growth rate for the year 2019</a:t>
                      </a:r>
                      <a:endParaRPr lang="en-US" altLang="en-GB" sz="180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4733</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Persons</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Solar City Master Plan, Corporation of City of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Total electricity consumption of the city from DISCOMs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Census of India population figures indexed with average annual growth rate for the year 2019</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41" name="Picture 40"/>
          <p:cNvPicPr>
            <a:picLocks noChangeAspect="1"/>
          </p:cNvPicPr>
          <p:nvPr/>
        </p:nvPicPr>
        <p:blipFill>
          <a:blip r:embed="rId30" cstate="print">
            <a:lum bright="52000" contrast="-52000"/>
            <a:extLst>
              <a:ext uri="{28A0092B-C50C-407E-A947-70E740481C1C}">
                <a14:useLocalDpi xmlns:a14="http://schemas.microsoft.com/office/drawing/2010/main" val="0"/>
              </a:ext>
            </a:extLst>
          </a:blip>
          <a:stretch>
            <a:fillRect/>
          </a:stretch>
        </p:blipFill>
        <p:spPr>
          <a:xfrm rot="720000">
            <a:off x="235585" y="2421255"/>
            <a:ext cx="1597660" cy="209994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8185"/>
              <a:ext cx="273762" cy="358946"/>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r>
                        <a:rPr lang="en-US" sz="1800" b="0" dirty="0">
                          <a:solidFill>
                            <a:schemeClr val="bg1"/>
                          </a:solidFill>
                          <a:sym typeface="+mn-ea"/>
                        </a:rPr>
                        <a:t>Per capita consumption of electricity in ward 19, 20, 28 of Panaji is 23.3 times more than that of Bihar which has lowest per capita electricity consumption of 332 KWPhPc</a:t>
                      </a:r>
                      <a:endParaRPr lang="en-US" altLang="en-US" sz="1800" b="1"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1</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0</a:t>
                      </a:r>
                      <a:endParaRPr lang="en-US" altLang="en-US" sz="2000" b="1" dirty="0">
                        <a:solidFill>
                          <a:schemeClr val="bg1"/>
                        </a:solidFill>
                        <a:sym typeface="+mn-ea"/>
                      </a:endParaRPr>
                    </a:p>
                  </a:txBody>
                  <a:tcPr anchor="t" anchorCtr="0">
                    <a:solidFill>
                      <a:srgbClr val="F3744B"/>
                    </a:solidFill>
                  </a:tcPr>
                </a:tc>
              </a:tr>
            </a:tbl>
          </a:graphicData>
        </a:graphic>
      </p:graphicFrame>
      <p:pic>
        <p:nvPicPr>
          <p:cNvPr id="12"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19"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35" name="Picture 34"/>
          <p:cNvPicPr>
            <a:picLocks noChangeAspect="1"/>
          </p:cNvPicPr>
          <p:nvPr/>
        </p:nvPicPr>
        <p:blipFill>
          <a:blip r:embed="rId30" cstate="print">
            <a:lum bright="52000" contrast="-52000"/>
            <a:extLst>
              <a:ext uri="{28A0092B-C50C-407E-A947-70E740481C1C}">
                <a14:useLocalDpi xmlns:a14="http://schemas.microsoft.com/office/drawing/2010/main" val="0"/>
              </a:ext>
            </a:extLst>
          </a:blip>
          <a:stretch>
            <a:fillRect/>
          </a:stretch>
        </p:blipFill>
        <p:spPr>
          <a:xfrm rot="20820000">
            <a:off x="235585" y="2421255"/>
            <a:ext cx="1597660" cy="2099945"/>
          </a:xfrm>
          <a:prstGeom prst="rect">
            <a:avLst/>
          </a:prstGeom>
          <a:effectLst>
            <a:reflection blurRad="6350" stA="52000" endA="300" endPos="35000" dir="5400000" sy="-100000" algn="bl" rotWithShape="0"/>
          </a:effectLst>
        </p:spPr>
      </p:pic>
      <p:grpSp>
        <p:nvGrpSpPr>
          <p:cNvPr id="39" name="Group 38"/>
          <p:cNvGrpSpPr/>
          <p:nvPr/>
        </p:nvGrpSpPr>
        <p:grpSpPr>
          <a:xfrm>
            <a:off x="2987675" y="980440"/>
            <a:ext cx="2161540" cy="793750"/>
            <a:chOff x="3988" y="8348"/>
            <a:chExt cx="3404" cy="1250"/>
          </a:xfrm>
        </p:grpSpPr>
        <p:sp>
          <p:nvSpPr>
            <p:cNvPr id="37" name="Text Box 36"/>
            <p:cNvSpPr txBox="1"/>
            <p:nvPr/>
          </p:nvSpPr>
          <p:spPr>
            <a:xfrm>
              <a:off x="3988" y="8575"/>
              <a:ext cx="1497" cy="580"/>
            </a:xfrm>
            <a:prstGeom prst="rect">
              <a:avLst/>
            </a:prstGeom>
            <a:noFill/>
          </p:spPr>
          <p:txBody>
            <a:bodyPr wrap="square" rtlCol="0">
              <a:spAutoFit/>
            </a:bodyPr>
            <a:p>
              <a:r>
                <a:rPr lang="en-US" altLang="en-GB" b="1">
                  <a:solidFill>
                    <a:schemeClr val="bg1"/>
                  </a:solidFill>
                </a:rPr>
                <a:t>Value  = </a:t>
              </a:r>
              <a:endParaRPr lang="en-US" altLang="en-GB" b="1">
                <a:solidFill>
                  <a:schemeClr val="bg1"/>
                </a:solidFill>
              </a:endParaRPr>
            </a:p>
          </p:txBody>
        </p:sp>
        <p:sp>
          <p:nvSpPr>
            <p:cNvPr id="38" name="Text Box 37"/>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36611760</a:t>
              </a:r>
              <a:endParaRPr lang="en-US" altLang="en-US" b="1" dirty="0">
                <a:solidFill>
                  <a:schemeClr val="bg1"/>
                </a:solidFill>
                <a:sym typeface="+mn-ea"/>
              </a:endParaRPr>
            </a:p>
          </p:txBody>
        </p:sp>
        <p:sp>
          <p:nvSpPr>
            <p:cNvPr id="40" name="Text Box 39"/>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4733</a:t>
              </a:r>
              <a:endParaRPr lang="en-US" altLang="en-US" b="1" dirty="0">
                <a:solidFill>
                  <a:schemeClr val="bg1"/>
                </a:solidFill>
                <a:sym typeface="+mn-ea"/>
              </a:endParaRPr>
            </a:p>
          </p:txBody>
        </p:sp>
        <p:cxnSp>
          <p:nvCxnSpPr>
            <p:cNvPr id="41" name="Straight Connector 40"/>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2" name="Text Box 1"/>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GB" altLang="en-US" sz="1200" b="1">
                <a:solidFill>
                  <a:srgbClr val="F3744B"/>
                </a:solidFill>
              </a:rPr>
              <a:t>kWh </a:t>
            </a:r>
            <a:r>
              <a:rPr lang="en-GB" altLang="en-US" sz="1200" b="1">
                <a:solidFill>
                  <a:srgbClr val="FF0000"/>
                </a:solidFill>
              </a:rPr>
              <a:t>per capita</a:t>
            </a:r>
            <a:r>
              <a:rPr lang="en-US" altLang="en-GB" sz="1200" b="1">
                <a:solidFill>
                  <a:srgbClr val="FF0000"/>
                </a:solidFill>
              </a:rPr>
              <a:t>)</a:t>
            </a:r>
            <a:endParaRPr lang="en-US" altLang="en-GB" sz="1200" b="1">
              <a:solidFill>
                <a:srgbClr val="FF0000"/>
              </a:solidFill>
            </a:endParaRPr>
          </a:p>
        </p:txBody>
      </p:sp>
      <p:sp>
        <p:nvSpPr>
          <p:cNvPr id="42" name="Text Box 41"/>
          <p:cNvSpPr txBox="1"/>
          <p:nvPr/>
        </p:nvSpPr>
        <p:spPr>
          <a:xfrm>
            <a:off x="5149215"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7735.42 KWhPc</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44" name="Diagram 43"/>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sp>
        <p:nvSpPr>
          <p:cNvPr id="45" name="Text Box 44"/>
          <p:cNvSpPr txBox="1"/>
          <p:nvPr/>
        </p:nvSpPr>
        <p:spPr>
          <a:xfrm>
            <a:off x="2103755" y="3932555"/>
            <a:ext cx="1412240" cy="1168400"/>
          </a:xfrm>
          <a:prstGeom prst="rect">
            <a:avLst/>
          </a:prstGeom>
          <a:noFill/>
        </p:spPr>
        <p:txBody>
          <a:bodyPr wrap="square" rtlCol="0">
            <a:spAutoFit/>
          </a:bodyPr>
          <a:p>
            <a:pPr algn="l"/>
            <a:r>
              <a:rPr lang="en-GB" altLang="en-US" sz="1400">
                <a:solidFill>
                  <a:srgbClr val="F3744B"/>
                </a:solidFill>
              </a:rPr>
              <a:t>&gt; 10X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7" name="Text Box 46"/>
          <p:cNvSpPr txBox="1"/>
          <p:nvPr/>
        </p:nvSpPr>
        <p:spPr>
          <a:xfrm>
            <a:off x="3419475" y="5805170"/>
            <a:ext cx="1095375" cy="306705"/>
          </a:xfrm>
          <a:prstGeom prst="rect">
            <a:avLst/>
          </a:prstGeom>
          <a:noFill/>
        </p:spPr>
        <p:txBody>
          <a:bodyPr wrap="none" rtlCol="0" anchor="t">
            <a:spAutoFit/>
          </a:bodyPr>
          <a:p>
            <a:r>
              <a:rPr lang="en-GB" altLang="en-US" sz="1400">
                <a:solidFill>
                  <a:srgbClr val="F3744B"/>
                </a:solidFill>
                <a:sym typeface="+mn-ea"/>
              </a:rPr>
              <a:t>&gt; 4X &amp; &lt; 10X</a:t>
            </a:r>
            <a:endParaRPr lang="en-GB" altLang="en-US" sz="1400"/>
          </a:p>
        </p:txBody>
      </p:sp>
      <p:sp>
        <p:nvSpPr>
          <p:cNvPr id="48" name="Text Box 47"/>
          <p:cNvSpPr txBox="1"/>
          <p:nvPr/>
        </p:nvSpPr>
        <p:spPr>
          <a:xfrm>
            <a:off x="4716145" y="5805170"/>
            <a:ext cx="1005205" cy="306705"/>
          </a:xfrm>
          <a:prstGeom prst="rect">
            <a:avLst/>
          </a:prstGeom>
          <a:noFill/>
        </p:spPr>
        <p:txBody>
          <a:bodyPr wrap="none" rtlCol="0" anchor="t">
            <a:spAutoFit/>
          </a:bodyPr>
          <a:p>
            <a:r>
              <a:rPr lang="en-GB" altLang="en-US" sz="1400">
                <a:solidFill>
                  <a:srgbClr val="F3744B"/>
                </a:solidFill>
                <a:sym typeface="+mn-ea"/>
              </a:rPr>
              <a:t>&gt; 2X &amp; &lt; 4X</a:t>
            </a:r>
            <a:endParaRPr lang="en-GB" altLang="en-US" sz="1400"/>
          </a:p>
        </p:txBody>
      </p:sp>
      <p:sp>
        <p:nvSpPr>
          <p:cNvPr id="49" name="Text Box 48"/>
          <p:cNvSpPr txBox="1"/>
          <p:nvPr/>
        </p:nvSpPr>
        <p:spPr>
          <a:xfrm>
            <a:off x="5848350" y="5805170"/>
            <a:ext cx="1180465" cy="306705"/>
          </a:xfrm>
          <a:prstGeom prst="rect">
            <a:avLst/>
          </a:prstGeom>
          <a:noFill/>
        </p:spPr>
        <p:txBody>
          <a:bodyPr wrap="none" rtlCol="0" anchor="t">
            <a:spAutoFit/>
          </a:bodyPr>
          <a:p>
            <a:r>
              <a:rPr lang="en-GB" altLang="en-US" sz="1400">
                <a:solidFill>
                  <a:srgbClr val="F3744B"/>
                </a:solidFill>
                <a:sym typeface="+mn-ea"/>
              </a:rPr>
              <a:t>&gt; 1.1 X &amp; &lt; 2X</a:t>
            </a:r>
            <a:endParaRPr lang="en-GB" altLang="en-US" sz="1400"/>
          </a:p>
        </p:txBody>
      </p:sp>
      <p:sp>
        <p:nvSpPr>
          <p:cNvPr id="50" name="Text Box 49"/>
          <p:cNvSpPr txBox="1"/>
          <p:nvPr/>
        </p:nvSpPr>
        <p:spPr>
          <a:xfrm>
            <a:off x="7236460" y="5805170"/>
            <a:ext cx="979805" cy="306705"/>
          </a:xfrm>
          <a:prstGeom prst="rect">
            <a:avLst/>
          </a:prstGeom>
          <a:noFill/>
        </p:spPr>
        <p:txBody>
          <a:bodyPr wrap="none" rtlCol="0" anchor="t">
            <a:spAutoFit/>
          </a:bodyPr>
          <a:p>
            <a:r>
              <a:rPr lang="en-GB" altLang="en-US" sz="1400">
                <a:solidFill>
                  <a:srgbClr val="F3744B"/>
                </a:solidFill>
                <a:sym typeface="+mn-ea"/>
              </a:rPr>
              <a:t>Up to 1.1X </a:t>
            </a:r>
            <a:endParaRPr lang="en-GB" altLang="en-US" sz="1400"/>
          </a:p>
        </p:txBody>
      </p:sp>
      <p:sp>
        <p:nvSpPr>
          <p:cNvPr id="55" name="&quot;No&quot; Symbol 54"/>
          <p:cNvSpPr/>
          <p:nvPr/>
        </p:nvSpPr>
        <p:spPr>
          <a:xfrm>
            <a:off x="38557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6" name="&quot;No&quot; Symbol 55"/>
          <p:cNvSpPr/>
          <p:nvPr/>
        </p:nvSpPr>
        <p:spPr>
          <a:xfrm>
            <a:off x="50438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7" name="&quot;No&quot; Symbol 56"/>
          <p:cNvSpPr/>
          <p:nvPr/>
        </p:nvSpPr>
        <p:spPr>
          <a:xfrm>
            <a:off x="62941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8" name="&quot;No&quot; Symbol 57"/>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8185"/>
              <a:ext cx="273762" cy="358946"/>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60350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Indicator does not take into account large number of floating population in Ward 28(Patto) which uses high amount of electricity in their offices, it does not mention time period of data</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Indicator encourages resident population to diversify energy usage and increase efficiency.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Electricity supply zone can share power with area beyond city limits. Grid network not necessarily follows administrative boundaries.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Energy in the form of streetlights, inverters etc is gets wasted at night when offices are closed at Patto</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Lobbies of the buildings are lit up at night for security reasons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Other safety equipment like Camera, Motion Sensors, Fire Alarms use continuos energy supply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Branding Signs on top of the building or around use power</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Parking lot and accent lighting are always lit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Possibly computer servers and other appliances are left on at night</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41" name="Picture 40"/>
          <p:cNvPicPr>
            <a:picLocks noChangeAspect="1"/>
          </p:cNvPicPr>
          <p:nvPr/>
        </p:nvPicPr>
        <p:blipFill>
          <a:blip r:embed="rId30" cstate="print">
            <a:lum bright="52000" contrast="-52000"/>
            <a:extLst>
              <a:ext uri="{28A0092B-C50C-407E-A947-70E740481C1C}">
                <a14:useLocalDpi xmlns:a14="http://schemas.microsoft.com/office/drawing/2010/main" val="0"/>
              </a:ext>
            </a:extLst>
          </a:blip>
          <a:stretch>
            <a:fillRect/>
          </a:stretch>
        </p:blipFill>
        <p:spPr>
          <a:xfrm rot="720000">
            <a:off x="235585" y="2421255"/>
            <a:ext cx="1597660" cy="209994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F3744B"/>
                    </a:solidFill>
                  </a:tcPr>
                </a:tc>
              </a:tr>
              <a:tr h="381000">
                <a:tc>
                  <a:txBody>
                    <a:bodyPr/>
                    <a:p>
                      <a:pPr algn="just">
                        <a:lnSpc>
                          <a:spcPct val="100000"/>
                        </a:lnSpc>
                      </a:pPr>
                      <a:r>
                        <a:rPr lang="en-US" sz="1800" dirty="0" smtClean="0">
                          <a:solidFill>
                            <a:schemeClr val="bg1"/>
                          </a:solidFill>
                          <a:sym typeface="+mn-ea"/>
                        </a:rPr>
                        <a:t>Fossil fuels such as coal, natural gas and oil are the major sources of energy generation in our country. Production of energy from cleaner renewable energy sources (solar PV, solar thermal, wind energy, hybrid-hydel power, small hydro, geo-thermal energy, tidal energy, biogas, waste to energy) would minimize GHG  emissions</a:t>
                      </a:r>
                      <a:r>
                        <a:rPr lang="en-US" sz="1800" dirty="0" smtClean="0">
                          <a:solidFill>
                            <a:schemeClr val="bg1"/>
                          </a:solidFill>
                          <a:sym typeface="+mn-ea"/>
                        </a:rPr>
                        <a:t>.</a:t>
                      </a:r>
                      <a:endParaRPr lang="en-US" sz="1800" dirty="0" smtClean="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buNone/>
                      </a:pPr>
                      <a:r>
                        <a:rPr lang="en-US" sz="1800" dirty="0">
                          <a:solidFill>
                            <a:schemeClr val="bg1"/>
                          </a:solidFill>
                          <a:sym typeface="+mn-ea"/>
                        </a:rPr>
                        <a:t>The indicator encourages the replacement of existing electricity generation from fossil fuels with cleaner renewable energy sources</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ClrTx/>
                        <a:buSzTx/>
                        <a:buFontTx/>
                      </a:pPr>
                      <a:r>
                        <a:rPr lang="en-US" sz="1800" dirty="0" smtClean="0">
                          <a:solidFill>
                            <a:schemeClr val="bg1"/>
                          </a:solidFill>
                          <a:sym typeface="+mn-ea"/>
                        </a:rPr>
                        <a:t>Total electrical energy in the city is calculated by adding 80% of the ratio of total electrical energy consumption from all grid connected renewable energy sources (kWh) to total electricity consumption (in kWh) in the city and 20% of the ratio of installed capacity of off grid renewable energy sources for self-consumption (kW) to total connected load (kW) in the city </a:t>
                      </a:r>
                      <a:endParaRPr lang="en-US" sz="1800" dirty="0" smtClean="0">
                        <a:solidFill>
                          <a:schemeClr val="bg1"/>
                        </a:solidFill>
                        <a:sym typeface="+mn-ea"/>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640000">
            <a:off x="441960" y="2714625"/>
            <a:ext cx="1327785" cy="173926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Diagram 60"/>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6">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7"/>
            <a:stretch>
              <a:fillRect/>
            </a:stretch>
          </p:blipFill>
          <p:spPr>
            <a:xfrm>
              <a:off x="896249" y="6417598"/>
              <a:ext cx="274707" cy="360000"/>
            </a:xfrm>
            <a:prstGeom prst="rect">
              <a:avLst/>
            </a:prstGeom>
          </p:spPr>
        </p:pic>
        <p:pic>
          <p:nvPicPr>
            <p:cNvPr id="6" name="Picture 5"/>
            <p:cNvPicPr>
              <a:picLocks noChangeAspect="1"/>
            </p:cNvPicPr>
            <p:nvPr/>
          </p:nvPicPr>
          <p:blipFill>
            <a:blip r:embed="rId8">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9">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10">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11">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12">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3">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4">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5">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6">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7">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2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2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2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3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3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3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46" name="Table 45"/>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62" name="Group 61"/>
          <p:cNvGrpSpPr/>
          <p:nvPr/>
        </p:nvGrpSpPr>
        <p:grpSpPr>
          <a:xfrm>
            <a:off x="467360" y="1181100"/>
            <a:ext cx="8070215" cy="4423410"/>
            <a:chOff x="715" y="1885"/>
            <a:chExt cx="12709" cy="6966"/>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68" name="Text Box 67"/>
            <p:cNvSpPr txBox="1"/>
            <p:nvPr/>
          </p:nvSpPr>
          <p:spPr>
            <a:xfrm>
              <a:off x="715" y="7011"/>
              <a:ext cx="2225" cy="1840"/>
            </a:xfrm>
            <a:prstGeom prst="rect">
              <a:avLst/>
            </a:prstGeom>
            <a:noFill/>
          </p:spPr>
          <p:txBody>
            <a:bodyPr wrap="square" rtlCol="0">
              <a:spAutoFit/>
            </a:bodyPr>
            <a:p>
              <a:pPr algn="l"/>
              <a:r>
                <a:rPr lang="en-GB" altLang="en-US" sz="1400">
                  <a:solidFill>
                    <a:srgbClr val="F3744B"/>
                  </a:solidFill>
                </a:rPr>
                <a:t>No electrical energy</a:t>
              </a:r>
              <a:endParaRPr lang="en-GB" altLang="en-US" sz="1400">
                <a:solidFill>
                  <a:srgbClr val="F3744B"/>
                </a:solidFill>
              </a:endParaRPr>
            </a:p>
            <a:p>
              <a:pPr algn="l"/>
              <a:r>
                <a:rPr lang="en-GB" altLang="en-US" sz="1400">
                  <a:solidFill>
                    <a:srgbClr val="F3744B"/>
                  </a:solidFill>
                </a:rPr>
                <a:t>generated from</a:t>
              </a:r>
              <a:endParaRPr lang="en-GB" altLang="en-US" sz="1400">
                <a:solidFill>
                  <a:srgbClr val="F3744B"/>
                </a:solidFill>
              </a:endParaRPr>
            </a:p>
            <a:p>
              <a:pPr algn="l"/>
              <a:r>
                <a:rPr lang="en-GB" altLang="en-US" sz="1400">
                  <a:solidFill>
                    <a:srgbClr val="F3744B"/>
                  </a:solidFill>
                </a:rPr>
                <a:t>renewable sources</a:t>
              </a:r>
              <a:endParaRPr lang="en-GB" altLang="en-US" sz="1400">
                <a:solidFill>
                  <a:srgbClr val="F3744B"/>
                </a:solidFill>
              </a:endParaRPr>
            </a:p>
          </p:txBody>
        </p:sp>
        <p:sp>
          <p:nvSpPr>
            <p:cNvPr id="69" name="Text Box 68"/>
            <p:cNvSpPr txBox="1"/>
            <p:nvPr/>
          </p:nvSpPr>
          <p:spPr>
            <a:xfrm>
              <a:off x="3433" y="6649"/>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less than 5%</a:t>
              </a:r>
              <a:endParaRPr lang="en-GB" altLang="en-US" sz="1400">
                <a:solidFill>
                  <a:srgbClr val="F3744B"/>
                </a:solidFill>
              </a:endParaRPr>
            </a:p>
          </p:txBody>
        </p:sp>
        <p:sp>
          <p:nvSpPr>
            <p:cNvPr id="70" name="Text Box 69"/>
            <p:cNvSpPr txBox="1"/>
            <p:nvPr/>
          </p:nvSpPr>
          <p:spPr>
            <a:xfrm>
              <a:off x="6066" y="6050"/>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5- 10%</a:t>
              </a:r>
              <a:endParaRPr lang="en-GB" altLang="en-US" sz="1400">
                <a:solidFill>
                  <a:srgbClr val="F3744B"/>
                </a:solidFill>
              </a:endParaRPr>
            </a:p>
          </p:txBody>
        </p:sp>
        <p:sp>
          <p:nvSpPr>
            <p:cNvPr id="71" name="Text Box 70"/>
            <p:cNvSpPr txBox="1"/>
            <p:nvPr/>
          </p:nvSpPr>
          <p:spPr>
            <a:xfrm>
              <a:off x="8674" y="5400"/>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10-15%</a:t>
              </a:r>
              <a:endParaRPr lang="en-GB" altLang="en-US" sz="1400">
                <a:solidFill>
                  <a:srgbClr val="F3744B"/>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&gt; 15%</a:t>
              </a:r>
              <a:endParaRPr lang="en-GB" altLang="en-US" sz="1400">
                <a:solidFill>
                  <a:srgbClr val="F3744B"/>
                </a:solidFill>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Data on total electricity consumption and connected electrical load can be obtained from DISCOMs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Data of installed capacity of all off-grid renewable energy sources used for self-consumption</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5" name="Table 34"/>
          <p:cNvGraphicFramePr/>
          <p:nvPr/>
        </p:nvGraphicFramePr>
        <p:xfrm>
          <a:off x="2140585" y="1988820"/>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electrical energy consumption (in kWh) from all on-grid renewable energy sources</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86390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KWhr</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Electricity Consumption of the area</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36611760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Kwhr</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780000">
            <a:off x="441960" y="2714625"/>
            <a:ext cx="1327785" cy="173926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4"/>
          <p:cNvGraphicFramePr/>
          <p:nvPr/>
        </p:nvGraphicFramePr>
        <p:xfrm>
          <a:off x="2140585" y="266700"/>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a:txBody>
                    <a:bodyPr/>
                    <a:p>
                      <a:pPr>
                        <a:buNone/>
                      </a:pPr>
                      <a:r>
                        <a:rPr lang="en-US" sz="1800" b="0" dirty="0">
                          <a:sym typeface="+mn-ea"/>
                        </a:rPr>
                        <a:t>Total electricity consumption from all renewable sources of the area</a:t>
                      </a:r>
                      <a:endParaRPr lang="en-US" altLang="en-GB" sz="1800" b="0" dirty="0">
                        <a:solidFill>
                          <a:schemeClr val="bg1"/>
                        </a:solidFill>
                        <a:sym typeface="+mn-ea"/>
                      </a:endParaRPr>
                    </a:p>
                  </a:txBody>
                  <a:tcPr anchor="t" anchorCtr="0">
                    <a:solidFill>
                      <a:schemeClr val="accent6">
                        <a:lumMod val="60000"/>
                        <a:lumOff val="40000"/>
                      </a:schemeClr>
                    </a:solidFill>
                  </a:tcPr>
                </a:tc>
                <a:tc>
                  <a:txBody>
                    <a:bodyPr/>
                    <a:p>
                      <a:pPr>
                        <a:buNone/>
                      </a:pPr>
                      <a:r>
                        <a:rPr lang="en-US" sz="1800" b="0" dirty="0">
                          <a:sym typeface="+mn-ea"/>
                        </a:rPr>
                        <a:t>158004</a:t>
                      </a:r>
                      <a:endParaRPr lang="en-US" altLang="en-US" sz="1800" b="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b="0">
                          <a:solidFill>
                            <a:schemeClr val="bg1"/>
                          </a:solidFill>
                        </a:rPr>
                        <a:t>KW</a:t>
                      </a:r>
                      <a:endParaRPr lang="en-US" altLang="en-GB" b="0">
                        <a:solidFill>
                          <a:schemeClr val="bg1"/>
                        </a:solidFill>
                      </a:endParaRPr>
                    </a:p>
                  </a:txBody>
                  <a:tcPr anchor="t" anchorCtr="0">
                    <a:solidFill>
                      <a:schemeClr val="accent6">
                        <a:lumMod val="60000"/>
                        <a:lumOff val="40000"/>
                      </a:schemeClr>
                    </a:solidFill>
                  </a:tcPr>
                </a:tc>
                <a:tc>
                  <a:txBody>
                    <a:bodyPr/>
                    <a:p>
                      <a:pPr>
                        <a:buNone/>
                      </a:pPr>
                      <a:r>
                        <a:rPr lang="en-US" sz="1800" b="0" dirty="0">
                          <a:solidFill>
                            <a:schemeClr val="bg1"/>
                          </a:solidFill>
                          <a:sym typeface="+mn-ea"/>
                        </a:rPr>
                        <a:t>Electricity Dept, Panaji</a:t>
                      </a:r>
                      <a:endParaRPr lang="en-US" altLang="en-US" sz="1800" b="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connected electrical load  in the area</a:t>
                      </a:r>
                      <a:endParaRPr 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709386.5</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81" name="Group 80"/>
          <p:cNvGrpSpPr/>
          <p:nvPr/>
        </p:nvGrpSpPr>
        <p:grpSpPr>
          <a:xfrm>
            <a:off x="1113155" y="3860165"/>
            <a:ext cx="7715250" cy="2103120"/>
            <a:chOff x="1765" y="3715"/>
            <a:chExt cx="12150" cy="3312"/>
          </a:xfrm>
        </p:grpSpPr>
        <p:sp>
          <p:nvSpPr>
            <p:cNvPr id="82" name="Text Box 81"/>
            <p:cNvSpPr txBox="1"/>
            <p:nvPr/>
          </p:nvSpPr>
          <p:spPr>
            <a:xfrm>
              <a:off x="1765" y="3830"/>
              <a:ext cx="11831" cy="3197"/>
            </a:xfrm>
            <a:prstGeom prst="rect">
              <a:avLst/>
            </a:prstGeom>
            <a:noFill/>
          </p:spPr>
          <p:txBody>
            <a:bodyPr wrap="square" rtlCol="0">
              <a:spAutoFit/>
            </a:bodyPr>
            <a:p>
              <a:r>
                <a:rPr lang="en-US" altLang="en-GB" b="1">
                  <a:solidFill>
                    <a:srgbClr val="F3744B"/>
                  </a:solidFill>
                </a:rPr>
                <a:t>Formula = [ 0.8 x                                                                                                              ]</a:t>
              </a:r>
              <a:endParaRPr lang="en-US" altLang="en-GB" b="1">
                <a:solidFill>
                  <a:srgbClr val="F3744B"/>
                </a:solidFill>
              </a:endParaRPr>
            </a:p>
            <a:p>
              <a:endParaRPr lang="en-US" altLang="en-GB" b="1">
                <a:solidFill>
                  <a:srgbClr val="F3744B"/>
                </a:solidFill>
              </a:endParaRPr>
            </a:p>
            <a:p>
              <a:r>
                <a:rPr lang="en-US" altLang="en-GB" b="1">
                  <a:solidFill>
                    <a:srgbClr val="F3744B"/>
                  </a:solidFill>
                </a:rPr>
                <a:t>                                                                           +</a:t>
              </a:r>
              <a:endParaRPr lang="en-US" altLang="en-GB" b="1">
                <a:solidFill>
                  <a:srgbClr val="F3744B"/>
                </a:solidFill>
              </a:endParaRPr>
            </a:p>
            <a:p>
              <a:r>
                <a:rPr lang="en-US" altLang="en-GB" b="1">
                  <a:solidFill>
                    <a:srgbClr val="F3744B"/>
                  </a:solidFill>
                </a:rPr>
                <a:t>                   [ 0.2 x                                                                                                              ]</a:t>
              </a:r>
              <a:endParaRPr lang="en-US" altLang="en-GB" b="1">
                <a:solidFill>
                  <a:srgbClr val="F3744B"/>
                </a:solidFill>
              </a:endParaRPr>
            </a:p>
            <a:p>
              <a:endParaRPr lang="en-US" altLang="en-GB" b="1">
                <a:solidFill>
                  <a:srgbClr val="F3744B"/>
                </a:solidFill>
              </a:endParaRPr>
            </a:p>
            <a:p>
              <a:r>
                <a:rPr lang="en-US" altLang="en-GB" b="1">
                  <a:solidFill>
                    <a:srgbClr val="F3744B"/>
                  </a:solidFill>
                </a:rPr>
                <a:t>                                                                            x </a:t>
              </a:r>
              <a:endParaRPr lang="en-US" altLang="en-GB" b="1">
                <a:solidFill>
                  <a:srgbClr val="F3744B"/>
                </a:solidFill>
              </a:endParaRPr>
            </a:p>
            <a:p>
              <a:r>
                <a:rPr lang="en-US" altLang="en-GB" b="1">
                  <a:solidFill>
                    <a:srgbClr val="F3744B"/>
                  </a:solidFill>
                </a:rPr>
                <a:t>                                                                          100 </a:t>
              </a:r>
              <a:endParaRPr lang="en-US" altLang="en-GB" b="1">
                <a:solidFill>
                  <a:srgbClr val="F3744B"/>
                </a:solidFill>
              </a:endParaRPr>
            </a:p>
          </p:txBody>
        </p:sp>
        <p:sp>
          <p:nvSpPr>
            <p:cNvPr id="83" name="Text Box 82"/>
            <p:cNvSpPr txBox="1"/>
            <p:nvPr/>
          </p:nvSpPr>
          <p:spPr>
            <a:xfrm>
              <a:off x="4328" y="3715"/>
              <a:ext cx="9587" cy="434"/>
            </a:xfrm>
            <a:prstGeom prst="rect">
              <a:avLst/>
            </a:prstGeom>
            <a:noFill/>
          </p:spPr>
          <p:txBody>
            <a:bodyPr wrap="square" rtlCol="0" anchor="t">
              <a:spAutoFit/>
            </a:bodyPr>
            <a:p>
              <a:r>
                <a:rPr lang="en-US" sz="1200" b="1" dirty="0">
                  <a:solidFill>
                    <a:srgbClr val="F3744B"/>
                  </a:solidFill>
                  <a:sym typeface="+mn-ea"/>
                </a:rPr>
                <a:t>Total electrical energy consumption (in kWh) from all on-grid renewable energy sources </a:t>
              </a:r>
              <a:endParaRPr lang="en-US" altLang="en-US" sz="1200" b="1" dirty="0">
                <a:solidFill>
                  <a:srgbClr val="F3744B"/>
                </a:solidFill>
                <a:sym typeface="+mn-ea"/>
              </a:endParaRPr>
            </a:p>
          </p:txBody>
        </p:sp>
        <p:sp>
          <p:nvSpPr>
            <p:cNvPr id="84" name="Text Box 83"/>
            <p:cNvSpPr txBox="1"/>
            <p:nvPr/>
          </p:nvSpPr>
          <p:spPr>
            <a:xfrm>
              <a:off x="6408" y="4276"/>
              <a:ext cx="5115" cy="434"/>
            </a:xfrm>
            <a:prstGeom prst="rect">
              <a:avLst/>
            </a:prstGeom>
            <a:noFill/>
          </p:spPr>
          <p:txBody>
            <a:bodyPr wrap="none" rtlCol="0" anchor="t">
              <a:spAutoFit/>
            </a:bodyPr>
            <a:p>
              <a:pPr algn="l"/>
              <a:r>
                <a:rPr lang="en-US" sz="1200" b="1" dirty="0">
                  <a:solidFill>
                    <a:srgbClr val="F3744B"/>
                  </a:solidFill>
                  <a:sym typeface="+mn-ea"/>
                </a:rPr>
                <a:t>Total electricity consumption (in kWh) in the city</a:t>
              </a:r>
              <a:endParaRPr lang="en-US" sz="1200" b="1" dirty="0">
                <a:solidFill>
                  <a:srgbClr val="F3744B"/>
                </a:solidFill>
                <a:sym typeface="+mn-ea"/>
              </a:endParaRPr>
            </a:p>
          </p:txBody>
        </p:sp>
        <p:cxnSp>
          <p:nvCxnSpPr>
            <p:cNvPr id="85" name="Straight Connector 84"/>
            <p:cNvCxnSpPr/>
            <p:nvPr/>
          </p:nvCxnSpPr>
          <p:spPr>
            <a:xfrm>
              <a:off x="4555" y="4233"/>
              <a:ext cx="861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sp>
          <p:nvSpPr>
            <p:cNvPr id="86" name="Text Box 85"/>
            <p:cNvSpPr txBox="1"/>
            <p:nvPr/>
          </p:nvSpPr>
          <p:spPr>
            <a:xfrm>
              <a:off x="4302" y="5158"/>
              <a:ext cx="9587" cy="434"/>
            </a:xfrm>
            <a:prstGeom prst="rect">
              <a:avLst/>
            </a:prstGeom>
            <a:noFill/>
          </p:spPr>
          <p:txBody>
            <a:bodyPr wrap="square" rtlCol="0" anchor="t">
              <a:spAutoFit/>
            </a:bodyPr>
            <a:p>
              <a:r>
                <a:rPr lang="en-US" sz="1200" b="1" dirty="0">
                  <a:solidFill>
                    <a:srgbClr val="F3744B"/>
                  </a:solidFill>
                  <a:sym typeface="+mn-ea"/>
                </a:rPr>
                <a:t>         Cumulative installed capacity (in KW) of off grid renewable energy sources </a:t>
              </a:r>
              <a:endParaRPr lang="en-US" altLang="en-US" sz="1200" b="1" dirty="0">
                <a:solidFill>
                  <a:srgbClr val="F3744B"/>
                </a:solidFill>
                <a:sym typeface="+mn-ea"/>
              </a:endParaRPr>
            </a:p>
          </p:txBody>
        </p:sp>
        <p:sp>
          <p:nvSpPr>
            <p:cNvPr id="87" name="Text Box 86"/>
            <p:cNvSpPr txBox="1"/>
            <p:nvPr/>
          </p:nvSpPr>
          <p:spPr>
            <a:xfrm>
              <a:off x="6382" y="5719"/>
              <a:ext cx="5139" cy="434"/>
            </a:xfrm>
            <a:prstGeom prst="rect">
              <a:avLst/>
            </a:prstGeom>
            <a:noFill/>
          </p:spPr>
          <p:txBody>
            <a:bodyPr wrap="none" rtlCol="0" anchor="t">
              <a:spAutoFit/>
            </a:bodyPr>
            <a:p>
              <a:pPr algn="l"/>
              <a:r>
                <a:rPr lang="en-US" sz="1200" b="1" dirty="0">
                  <a:solidFill>
                    <a:srgbClr val="F3744B"/>
                  </a:solidFill>
                  <a:sym typeface="+mn-ea"/>
                </a:rPr>
                <a:t>Total connected electrical load (in KW) in the city</a:t>
              </a:r>
              <a:endParaRPr lang="en-US" sz="1200" b="1" dirty="0">
                <a:solidFill>
                  <a:srgbClr val="F3744B"/>
                </a:solidFill>
                <a:sym typeface="+mn-ea"/>
              </a:endParaRPr>
            </a:p>
          </p:txBody>
        </p:sp>
        <p:cxnSp>
          <p:nvCxnSpPr>
            <p:cNvPr id="88" name="Straight Connector 87"/>
            <p:cNvCxnSpPr/>
            <p:nvPr/>
          </p:nvCxnSpPr>
          <p:spPr>
            <a:xfrm>
              <a:off x="4529" y="5676"/>
              <a:ext cx="861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grpSp>
      <p:sp>
        <p:nvSpPr>
          <p:cNvPr id="12" name="Text Box 1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807" y="6417598"/>
              <a:ext cx="272000" cy="359534"/>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sp>
        <p:nvSpPr>
          <p:cNvPr id="12" name="Text Box 1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r>
                        <a:rPr lang="en-US" sz="1800" dirty="0">
                          <a:solidFill>
                            <a:schemeClr val="bg1"/>
                          </a:solidFill>
                          <a:sym typeface="+mn-ea"/>
                        </a:rPr>
                        <a:t>100 x {[0.8 x (86390/36611760)] + 0.2 x </a:t>
                      </a:r>
                      <a:r>
                        <a:rPr lang="en-US" sz="1800" dirty="0">
                          <a:solidFill>
                            <a:schemeClr val="bg1"/>
                          </a:solidFill>
                          <a:sym typeface="+mn-ea"/>
                        </a:rPr>
                        <a:t>[(158004-86390) / 709386.5]}  =  2.20 %</a:t>
                      </a: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lnSpc>
                          <a:spcPct val="100000"/>
                        </a:lnSpc>
                      </a:pPr>
                      <a:r>
                        <a:rPr lang="en-US" sz="1800" dirty="0">
                          <a:solidFill>
                            <a:schemeClr val="bg1"/>
                          </a:solidFill>
                          <a:effectLst/>
                          <a:sym typeface="+mn-ea"/>
                        </a:rPr>
                        <a:t>Total Electrical Energy in the City Derived from Renewable Sources is 2.20%</a:t>
                      </a:r>
                      <a:endParaRPr lang="en-US" altLang="en-US" sz="1800" b="1" dirty="0">
                        <a:solidFill>
                          <a:schemeClr val="bg1"/>
                        </a:solidFill>
                        <a:effectLst/>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2</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25</a:t>
                      </a:r>
                      <a:endParaRPr lang="en-US" altLang="en-US" sz="2000" b="1" dirty="0">
                        <a:solidFill>
                          <a:schemeClr val="bg1"/>
                        </a:solidFill>
                        <a:sym typeface="+mn-ea"/>
                      </a:endParaRPr>
                    </a:p>
                  </a:txBody>
                  <a:tcPr anchor="t" anchorCtr="0">
                    <a:solidFill>
                      <a:srgbClr val="F3744B"/>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3323590" y="3932555"/>
            <a:ext cx="1412240" cy="953135"/>
          </a:xfrm>
          <a:prstGeom prst="rect">
            <a:avLst/>
          </a:prstGeom>
          <a:noFill/>
        </p:spPr>
        <p:txBody>
          <a:bodyPr wrap="square" rtlCol="0">
            <a:spAutoFit/>
          </a:bodyPr>
          <a:p>
            <a:pPr algn="l"/>
            <a:r>
              <a:rPr lang="en-GB" altLang="en-US" sz="1400">
                <a:solidFill>
                  <a:srgbClr val="F3744B"/>
                </a:solidFill>
                <a:sym typeface="+mn-ea"/>
              </a:rPr>
              <a:t>Renewable</a:t>
            </a:r>
            <a:endParaRPr lang="en-GB" altLang="en-US" sz="1400">
              <a:solidFill>
                <a:srgbClr val="F3744B"/>
              </a:solidFill>
            </a:endParaRPr>
          </a:p>
          <a:p>
            <a:pPr algn="l"/>
            <a:r>
              <a:rPr lang="en-GB" altLang="en-US" sz="1400">
                <a:solidFill>
                  <a:srgbClr val="F3744B"/>
                </a:solidFill>
                <a:sym typeface="+mn-ea"/>
              </a:rPr>
              <a:t>Energy</a:t>
            </a:r>
            <a:endParaRPr lang="en-GB" altLang="en-US" sz="1400">
              <a:solidFill>
                <a:srgbClr val="F3744B"/>
              </a:solidFill>
            </a:endParaRPr>
          </a:p>
          <a:p>
            <a:pPr algn="l"/>
            <a:r>
              <a:rPr lang="en-GB" altLang="en-US" sz="1400">
                <a:solidFill>
                  <a:srgbClr val="F3744B"/>
                </a:solidFill>
                <a:sym typeface="+mn-ea"/>
              </a:rPr>
              <a:t>contribution of</a:t>
            </a:r>
            <a:endParaRPr lang="en-GB" altLang="en-US" sz="1400">
              <a:solidFill>
                <a:srgbClr val="F3744B"/>
              </a:solidFill>
            </a:endParaRPr>
          </a:p>
          <a:p>
            <a:pPr algn="l"/>
            <a:r>
              <a:rPr lang="en-GB" altLang="en-US" sz="1400">
                <a:solidFill>
                  <a:srgbClr val="F3744B"/>
                </a:solidFill>
                <a:sym typeface="+mn-ea"/>
              </a:rPr>
              <a:t>less than 5%</a:t>
            </a:r>
            <a:endParaRPr lang="en-GB" altLang="en-US" sz="1400">
              <a:solidFill>
                <a:srgbClr val="F3744B"/>
              </a:solidFill>
            </a:endParaRPr>
          </a:p>
        </p:txBody>
      </p:sp>
      <p:sp>
        <p:nvSpPr>
          <p:cNvPr id="56" name="Text Box 55"/>
          <p:cNvSpPr txBox="1"/>
          <p:nvPr/>
        </p:nvSpPr>
        <p:spPr>
          <a:xfrm>
            <a:off x="4716145" y="5805170"/>
            <a:ext cx="1078230" cy="306705"/>
          </a:xfrm>
          <a:prstGeom prst="rect">
            <a:avLst/>
          </a:prstGeom>
          <a:noFill/>
        </p:spPr>
        <p:txBody>
          <a:bodyPr wrap="square" rtlCol="0" anchor="t">
            <a:spAutoFit/>
          </a:bodyPr>
          <a:p>
            <a:pPr algn="ctr"/>
            <a:r>
              <a:rPr lang="en-GB" altLang="en-US" sz="1400">
                <a:solidFill>
                  <a:srgbClr val="F3744B"/>
                </a:solidFill>
                <a:sym typeface="+mn-ea"/>
              </a:rPr>
              <a:t>5- 10%</a:t>
            </a:r>
            <a:endParaRPr lang="en-GB" altLang="en-US" sz="1400">
              <a:solidFill>
                <a:srgbClr val="F3744B"/>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GB" altLang="en-US" sz="1400">
                <a:solidFill>
                  <a:srgbClr val="F3744B"/>
                </a:solidFill>
                <a:sym typeface="+mn-ea"/>
              </a:rPr>
              <a:t>10-15%</a:t>
            </a:r>
            <a:endParaRPr lang="en-GB" altLang="en-US" sz="1400">
              <a:solidFill>
                <a:srgbClr val="F3744B"/>
              </a:solidFill>
              <a:sym typeface="+mn-ea"/>
            </a:endParaRPr>
          </a:p>
        </p:txBody>
      </p:sp>
      <p:sp>
        <p:nvSpPr>
          <p:cNvPr id="58" name="Text Box 57"/>
          <p:cNvSpPr txBox="1"/>
          <p:nvPr/>
        </p:nvSpPr>
        <p:spPr>
          <a:xfrm>
            <a:off x="7236460" y="5805170"/>
            <a:ext cx="965835" cy="306705"/>
          </a:xfrm>
          <a:prstGeom prst="rect">
            <a:avLst/>
          </a:prstGeom>
          <a:noFill/>
        </p:spPr>
        <p:txBody>
          <a:bodyPr wrap="square" rtlCol="0" anchor="t">
            <a:spAutoFit/>
          </a:bodyPr>
          <a:p>
            <a:pPr algn="ctr"/>
            <a:r>
              <a:rPr lang="en-GB" altLang="en-US" sz="1400">
                <a:solidFill>
                  <a:srgbClr val="F3744B"/>
                </a:solidFill>
                <a:sym typeface="+mn-ea"/>
              </a:rPr>
              <a:t>&gt; 15%</a:t>
            </a:r>
            <a:endParaRPr lang="en-GB" altLang="en-US" sz="1400">
              <a:solidFill>
                <a:srgbClr val="F3744B"/>
              </a:solidFill>
              <a:sym typeface="+mn-ea"/>
            </a:endParaRPr>
          </a:p>
        </p:txBody>
      </p:sp>
      <p:sp>
        <p:nvSpPr>
          <p:cNvPr id="60" name="&quot;No&quot; Symbol 59"/>
          <p:cNvSpPr/>
          <p:nvPr/>
        </p:nvSpPr>
        <p:spPr>
          <a:xfrm>
            <a:off x="50438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3" name="L-Shape 62"/>
          <p:cNvSpPr/>
          <p:nvPr/>
        </p:nvSpPr>
        <p:spPr>
          <a:xfrm rot="18660000">
            <a:off x="2478405" y="438785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pic>
        <p:nvPicPr>
          <p:cNvPr id="64" name="Picture 6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240000">
            <a:off x="441960" y="2714625"/>
            <a:ext cx="1327785" cy="173926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011"/>
              <a:ext cx="273762" cy="36012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7971835" cy="5838000"/>
        </p:xfrm>
        <a:graphic>
          <a:graphicData uri="http://schemas.openxmlformats.org/drawingml/2006/table">
            <a:tbl>
              <a:tblPr>
                <a:tableStyleId>{5940675A-B579-460E-94D1-54222C63F5DA}</a:tableStyleId>
              </a:tblPr>
              <a:tblGrid>
                <a:gridCol w="1594367"/>
                <a:gridCol w="1594367"/>
                <a:gridCol w="1594367"/>
                <a:gridCol w="1594367"/>
                <a:gridCol w="1594367"/>
              </a:tblGrid>
              <a:tr h="662958">
                <a:tc>
                  <a:txBody>
                    <a:bodyPr/>
                    <a:lstStyle/>
                    <a:p>
                      <a:pPr algn="ctr" fontAlgn="ctr"/>
                      <a:r>
                        <a:rPr lang="en-IN" sz="1400" b="1" u="none" strike="noStrike" dirty="0">
                          <a:effectLst/>
                        </a:rPr>
                        <a:t>Energy &amp; Green Buildings</a:t>
                      </a:r>
                      <a:endParaRPr lang="en-IN" sz="1400" b="1" i="0" u="none" strike="noStrike" dirty="0">
                        <a:solidFill>
                          <a:srgbClr val="000000"/>
                        </a:solidFill>
                        <a:effectLst/>
                        <a:latin typeface="Calibri" panose="020F0502020204030204"/>
                      </a:endParaRPr>
                    </a:p>
                  </a:txBody>
                  <a:tcPr marL="36000" marR="36000" marT="36000" marB="36000" anchor="ctr">
                    <a:solidFill>
                      <a:srgbClr val="F3744B"/>
                    </a:solidFill>
                  </a:tcPr>
                </a:tc>
                <a:tc>
                  <a:txBody>
                    <a:bodyPr/>
                    <a:lstStyle/>
                    <a:p>
                      <a:pPr algn="ctr" fontAlgn="ctr"/>
                      <a:r>
                        <a:rPr lang="en-US" sz="1400" b="1" u="none" strike="noStrike" dirty="0">
                          <a:effectLst/>
                        </a:rPr>
                        <a:t>Urban Planning, Green Cover, &amp; Biodiversity</a:t>
                      </a:r>
                      <a:endParaRPr lang="en-US" sz="1400" b="1" i="0" u="none" strike="noStrike" dirty="0">
                        <a:solidFill>
                          <a:srgbClr val="000000"/>
                        </a:solidFill>
                        <a:effectLst/>
                        <a:latin typeface="Calibri" panose="020F0502020204030204"/>
                      </a:endParaRPr>
                    </a:p>
                  </a:txBody>
                  <a:tcPr marL="36000" marR="36000" marT="36000" marB="36000" anchor="ctr">
                    <a:solidFill>
                      <a:srgbClr val="9CCB41"/>
                    </a:solidFill>
                  </a:tcPr>
                </a:tc>
                <a:tc>
                  <a:txBody>
                    <a:bodyPr/>
                    <a:lstStyle/>
                    <a:p>
                      <a:pPr algn="ctr" fontAlgn="ctr"/>
                      <a:r>
                        <a:rPr lang="en-IN" sz="1400" b="1" u="none" strike="noStrike" dirty="0">
                          <a:effectLst/>
                        </a:rPr>
                        <a:t>Mobility and Air Quality</a:t>
                      </a:r>
                      <a:endParaRPr lang="en-IN" sz="1400" b="1" i="0" u="none" strike="noStrike" dirty="0">
                        <a:solidFill>
                          <a:srgbClr val="000000"/>
                        </a:solidFill>
                        <a:effectLst/>
                        <a:latin typeface="Calibri" panose="020F0502020204030204"/>
                      </a:endParaRPr>
                    </a:p>
                  </a:txBody>
                  <a:tcPr marL="36000" marR="36000" marT="36000" marB="36000" anchor="ctr">
                    <a:solidFill>
                      <a:srgbClr val="EC4B6C"/>
                    </a:solidFill>
                  </a:tcPr>
                </a:tc>
                <a:tc>
                  <a:txBody>
                    <a:bodyPr/>
                    <a:lstStyle/>
                    <a:p>
                      <a:pPr algn="ctr" fontAlgn="ctr"/>
                      <a:r>
                        <a:rPr lang="en-IN" sz="1400" b="1" u="none" strike="noStrike" dirty="0">
                          <a:effectLst/>
                        </a:rPr>
                        <a:t>Water Management</a:t>
                      </a:r>
                      <a:endParaRPr lang="en-IN" sz="1400" b="1" i="0" u="none" strike="noStrike" dirty="0">
                        <a:solidFill>
                          <a:srgbClr val="000000"/>
                        </a:solidFill>
                        <a:effectLst/>
                        <a:latin typeface="Calibri" panose="020F0502020204030204"/>
                      </a:endParaRPr>
                    </a:p>
                  </a:txBody>
                  <a:tcPr marL="36000" marR="36000" marT="36000" marB="36000" anchor="ctr">
                    <a:solidFill>
                      <a:srgbClr val="3CAFE5"/>
                    </a:solidFill>
                  </a:tcPr>
                </a:tc>
                <a:tc>
                  <a:txBody>
                    <a:bodyPr/>
                    <a:lstStyle/>
                    <a:p>
                      <a:pPr algn="ctr" fontAlgn="ctr"/>
                      <a:r>
                        <a:rPr lang="en-IN" sz="1400" b="1" u="none" strike="noStrike" dirty="0">
                          <a:effectLst/>
                        </a:rPr>
                        <a:t>Waste Management</a:t>
                      </a:r>
                      <a:endParaRPr lang="en-IN" sz="1400" b="1" i="0" u="none" strike="noStrike" dirty="0">
                        <a:solidFill>
                          <a:srgbClr val="000000"/>
                        </a:solidFill>
                        <a:effectLst/>
                        <a:latin typeface="Calibri" panose="020F0502020204030204"/>
                      </a:endParaRPr>
                    </a:p>
                  </a:txBody>
                  <a:tcPr marL="36000" marR="36000" marT="36000" marB="36000" anchor="ctr">
                    <a:solidFill>
                      <a:srgbClr val="7666AD"/>
                    </a:solidFill>
                  </a:tcPr>
                </a:tc>
              </a:tr>
              <a:tr h="910463">
                <a:tc>
                  <a:txBody>
                    <a:bodyPr/>
                    <a:lstStyle/>
                    <a:p>
                      <a:pPr algn="l" fontAlgn="t"/>
                      <a:r>
                        <a:rPr lang="en-US" sz="1400" u="none" strike="noStrike" dirty="0">
                          <a:effectLst/>
                        </a:rPr>
                        <a:t>1. Electricity Consumption in the City</a:t>
                      </a:r>
                      <a:endParaRPr lang="en-US"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1. Rejuvenation &amp; Conservation of Water Bodies &amp; Open Areas</a:t>
                      </a:r>
                      <a:endParaRPr lang="en-US"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1. Clean Technologies Shared Vehicles</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1. Water Resources Management</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1. Waste minimization initiatives undertaken by the City</a:t>
                      </a:r>
                      <a:endParaRPr lang="en-US" sz="1400" b="0" i="0" u="none" strike="noStrike" dirty="0">
                        <a:solidFill>
                          <a:srgbClr val="000000"/>
                        </a:solidFill>
                        <a:effectLst/>
                        <a:latin typeface="Calibri" panose="020F0502020204030204"/>
                      </a:endParaRPr>
                    </a:p>
                  </a:txBody>
                  <a:tcPr marL="36000" marR="36000" marT="36000" marB="36000"/>
                </a:tc>
              </a:tr>
              <a:tr h="883943">
                <a:tc>
                  <a:txBody>
                    <a:bodyPr/>
                    <a:lstStyle/>
                    <a:p>
                      <a:pPr algn="l" fontAlgn="t"/>
                      <a:r>
                        <a:rPr lang="en-US" sz="1400" u="none" strike="noStrike" dirty="0">
                          <a:effectLst/>
                        </a:rPr>
                        <a:t>2. Total Electrical Energy in the City Derived from Renewable Sources</a:t>
                      </a:r>
                      <a:endParaRPr lang="en-US"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2. Proportion of Green Cover </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2. Availability of Public Transport</a:t>
                      </a:r>
                      <a:endParaRPr lang="en-US"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2. Extent of Non-Revenue Water</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2. Extent of dry waste recovered &amp; recycled</a:t>
                      </a:r>
                      <a:endParaRPr lang="en-US" sz="1400" b="0" i="0" u="none" strike="noStrike">
                        <a:solidFill>
                          <a:srgbClr val="000000"/>
                        </a:solidFill>
                        <a:effectLst/>
                        <a:latin typeface="Calibri" panose="020F0502020204030204"/>
                      </a:endParaRPr>
                    </a:p>
                  </a:txBody>
                  <a:tcPr marL="36000" marR="36000" marT="36000" marB="36000"/>
                </a:tc>
              </a:tr>
              <a:tr h="883943">
                <a:tc>
                  <a:txBody>
                    <a:bodyPr/>
                    <a:lstStyle/>
                    <a:p>
                      <a:pPr algn="l" fontAlgn="t"/>
                      <a:r>
                        <a:rPr lang="en-US" sz="1400" u="none" strike="noStrike">
                          <a:effectLst/>
                        </a:rPr>
                        <a:t>3. Fossil Fuel Consumption in the City</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3. Urban Biodiversity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3. Percentage of coverage of NMT network (pedestrian &amp; bicycle) in the city</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3. Wastewater Recycle and Reuse </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fr-FR" sz="1400" u="none" strike="noStrike" dirty="0">
                          <a:effectLst/>
                        </a:rPr>
                        <a:t>3. Construction &amp; Demolition (C&amp;D) waste management</a:t>
                      </a:r>
                      <a:endParaRPr lang="fr-FR" sz="1400" b="0" i="0" u="none" strike="noStrike" dirty="0">
                        <a:solidFill>
                          <a:srgbClr val="000000"/>
                        </a:solidFill>
                        <a:effectLst/>
                        <a:latin typeface="Calibri" panose="020F0502020204030204"/>
                      </a:endParaRPr>
                    </a:p>
                  </a:txBody>
                  <a:tcPr marL="36000" marR="36000" marT="36000" marB="36000"/>
                </a:tc>
              </a:tr>
              <a:tr h="662958">
                <a:tc>
                  <a:txBody>
                    <a:bodyPr/>
                    <a:lstStyle/>
                    <a:p>
                      <a:pPr algn="l" fontAlgn="t"/>
                      <a:r>
                        <a:rPr lang="en-US" sz="1400" u="none" strike="noStrike">
                          <a:effectLst/>
                        </a:rPr>
                        <a:t>4. Energy efficient street lighting in the city</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4. Disaster Resilience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4. Level of Air Pollution</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4. Flood/ water stagnation risk management</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4. Extent of Wet Waste Processed</a:t>
                      </a:r>
                      <a:endParaRPr lang="en-US" sz="1400" b="0" i="0" u="none" strike="noStrike">
                        <a:solidFill>
                          <a:srgbClr val="000000"/>
                        </a:solidFill>
                        <a:effectLst/>
                        <a:latin typeface="Calibri" panose="020F0502020204030204"/>
                      </a:endParaRPr>
                    </a:p>
                  </a:txBody>
                  <a:tcPr marL="36000" marR="36000" marT="36000" marB="36000"/>
                </a:tc>
              </a:tr>
              <a:tr h="662958">
                <a:tc>
                  <a:txBody>
                    <a:bodyPr/>
                    <a:lstStyle/>
                    <a:p>
                      <a:pPr algn="l" fontAlgn="t"/>
                      <a:r>
                        <a:rPr lang="en-US" sz="1400" u="none" strike="noStrike">
                          <a:effectLst/>
                        </a:rPr>
                        <a:t>5. Promotion of green buildings</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City Climate Action Plan</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Clean Air Action Plan (Planning and Implementation)</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Energy efficient water supply system</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Scientific Landfill availability &amp; operations</a:t>
                      </a:r>
                      <a:endParaRPr lang="en-US" sz="1400" b="0" i="0" u="none" strike="noStrike">
                        <a:solidFill>
                          <a:srgbClr val="000000"/>
                        </a:solidFill>
                        <a:effectLst/>
                        <a:latin typeface="Calibri" panose="020F0502020204030204"/>
                      </a:endParaRPr>
                    </a:p>
                  </a:txBody>
                  <a:tcPr marL="36000" marR="36000" marT="36000" marB="36000"/>
                </a:tc>
              </a:tr>
              <a:tr h="662958">
                <a:tc>
                  <a:txBody>
                    <a:bodyPr/>
                    <a:lstStyle/>
                    <a:p>
                      <a:pPr algn="l" fontAlgn="t"/>
                      <a:r>
                        <a:rPr lang="en-IN" sz="1400" u="none" strike="noStrike">
                          <a:effectLst/>
                        </a:rPr>
                        <a:t>6. Green Building Adoption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dirty="0">
                          <a:effectLst/>
                        </a:rPr>
                        <a:t> </a:t>
                      </a:r>
                      <a:endParaRPr lang="en-IN"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6. Energy efficient wastewater management system</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6. Landfill/ dumpsite Scientific Remediation</a:t>
                      </a:r>
                      <a:endParaRPr lang="en-US" sz="1400" b="0" i="0" u="none" strike="noStrike" dirty="0">
                        <a:solidFill>
                          <a:srgbClr val="000000"/>
                        </a:solidFill>
                        <a:effectLst/>
                        <a:latin typeface="Calibri" panose="020F0502020204030204"/>
                      </a:endParaRPr>
                    </a:p>
                  </a:txBody>
                  <a:tcPr marL="36000" marR="36000" marT="36000" marB="36000"/>
                </a:tc>
              </a:tr>
            </a:tbl>
          </a:graphicData>
        </a:graphic>
      </p:graphicFrame>
      <p:pic>
        <p:nvPicPr>
          <p:cNvPr id="2" name="Picture 2" descr="E:\GCA\ADMIN\EXPANSION\ADMISSION PROSPECTUS\2022-23\JUST LOGO.jpg"/>
          <p:cNvPicPr>
            <a:picLocks noChangeAspect="1" noChangeArrowheads="1"/>
          </p:cNvPicPr>
          <p:nvPr/>
        </p:nvPicPr>
        <p:blipFill>
          <a:blip r:embed="rId29"/>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8"/>
          <p:cNvSpPr/>
          <p:nvPr/>
        </p:nvSpPr>
        <p:spPr>
          <a:xfrm rot="16200000">
            <a:off x="5762400" y="2790172"/>
            <a:ext cx="6251448" cy="584775"/>
          </a:xfrm>
          <a:prstGeom prst="rect">
            <a:avLst/>
          </a:prstGeom>
          <a:noFill/>
          <a:ln>
            <a:noFill/>
          </a:ln>
        </p:spPr>
        <p:txBody>
          <a:bodyPr wrap="square" lIns="91440" tIns="45720" rIns="91440" bIns="45720">
            <a:spAutoFit/>
          </a:bodyPr>
          <a:p>
            <a:pPr algn="ct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M. ARCH. </a:t>
            </a:r>
            <a:r>
              <a:rPr lang="en-US" sz="3200" b="1" dirty="0" smtClean="0">
                <a:ln w="10541" cmpd="sng">
                  <a:solidFill>
                    <a:schemeClr val="tx1"/>
                  </a:solidFill>
                  <a:prstDash val="solid"/>
                </a:ln>
                <a:gradFill flip="none" rotWithShape="1">
                  <a:gsLst>
                    <a:gs pos="0">
                      <a:srgbClr val="FF3399"/>
                    </a:gs>
                    <a:gs pos="25000">
                      <a:srgbClr val="FF6633"/>
                    </a:gs>
                    <a:gs pos="50000">
                      <a:srgbClr val="FFFF00"/>
                    </a:gs>
                    <a:gs pos="75000">
                      <a:srgbClr val="01A78F"/>
                    </a:gs>
                    <a:gs pos="100000">
                      <a:srgbClr val="3366FF"/>
                    </a:gs>
                  </a:gsLst>
                  <a:lin ang="10800000" scaled="1"/>
                  <a:tileRect/>
                </a:gradFill>
                <a:effectLst>
                  <a:outerShdw blurRad="50800" dist="38100" dir="2700000" algn="tl" rotWithShape="0">
                    <a:prstClr val="black">
                      <a:alpha val="40000"/>
                    </a:prstClr>
                  </a:outerShdw>
                </a:effectLst>
              </a:rPr>
              <a:t>in </a:t>
            </a: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SUSTAINABLE HABITAT</a:t>
            </a:r>
            <a:endParaRPr lang="en-US" sz="3200" b="1" cap="none" spc="0"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011"/>
              <a:ext cx="273762" cy="36012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640000">
            <a:off x="441960" y="2714625"/>
            <a:ext cx="1327785" cy="1739265"/>
          </a:xfrm>
          <a:prstGeom prst="rect">
            <a:avLst/>
          </a:prstGeom>
          <a:effectLst>
            <a:reflection blurRad="6350" stA="52000" endA="300" endPos="35000" dir="5400000" sy="-100000" algn="bl" rotWithShape="0"/>
          </a:effectLst>
        </p:spPr>
      </p:pic>
      <p:graphicFrame>
        <p:nvGraphicFramePr>
          <p:cNvPr id="39" name="Table 38"/>
          <p:cNvGraphicFramePr/>
          <p:nvPr/>
        </p:nvGraphicFramePr>
        <p:xfrm>
          <a:off x="2124075" y="260350"/>
          <a:ext cx="6400165" cy="54711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Low amount of Renewable Energy generated in the city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City has plan in place to incentivize for on-grid solar power generation</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4.7 Rs per unit of generation of power( Source: Goa Electricity dept)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CPWD signed MOU with Solar Energy Corporation of India to PV panels on Govt buildings maintained by CPWD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Cheaper Grid energy alternative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Non establishment of renewable energy infra-structure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Initial Cost of installation is high</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Efficiency of solar system varying according to weather</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Cost of Li-Ion batteries is high</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It needs large area</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Wind energy is not explored</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60000">
            <a:off x="514985" y="2996565"/>
            <a:ext cx="1226820" cy="1590675"/>
          </a:xfrm>
          <a:prstGeom prst="rect">
            <a:avLst/>
          </a:prstGeom>
          <a:effectLst>
            <a:reflection blurRad="6350" stA="50000" endA="300" endPos="38500" dist="50800" dir="5400000" sy="-100000" algn="bl" rotWithShape="0"/>
          </a:effectLst>
        </p:spPr>
      </p:pic>
      <p:graphicFrame>
        <p:nvGraphicFramePr>
          <p:cNvPr id="69" name="Table 68"/>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F3744B"/>
                    </a:solidFill>
                  </a:tcPr>
                </a:tc>
              </a:tr>
              <a:tr h="381000">
                <a:tc>
                  <a:txBody>
                    <a:bodyPr/>
                    <a:p>
                      <a:pPr algn="just">
                        <a:buNone/>
                      </a:pPr>
                      <a:r>
                        <a:rPr lang="en-US" sz="1800" dirty="0">
                          <a:solidFill>
                            <a:schemeClr val="bg1"/>
                          </a:solidFill>
                          <a:sym typeface="+mn-ea"/>
                        </a:rPr>
                        <a:t> Indicator aims to incentivize cities to lower their CO2 emission per </a:t>
                      </a:r>
                      <a:endParaRPr lang="en-US" sz="1800" dirty="0">
                        <a:solidFill>
                          <a:schemeClr val="bg1"/>
                        </a:solidFill>
                        <a:sym typeface="+mn-ea"/>
                      </a:endParaRPr>
                    </a:p>
                    <a:p>
                      <a:pPr algn="just">
                        <a:buNone/>
                      </a:pPr>
                      <a:r>
                        <a:rPr lang="en-US" sz="1800" dirty="0">
                          <a:solidFill>
                            <a:schemeClr val="bg1"/>
                          </a:solidFill>
                          <a:sym typeface="+mn-ea"/>
                        </a:rPr>
                        <a:t>capita per area by encouraging them to switch to alternative cleaner fuel sources</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buNone/>
                      </a:pPr>
                      <a:r>
                        <a:rPr lang="en-US" sz="1800" dirty="0">
                          <a:solidFill>
                            <a:schemeClr val="bg1"/>
                          </a:solidFill>
                          <a:sym typeface="+mn-ea"/>
                        </a:rPr>
                        <a:t>The indicator will assess the amount of </a:t>
                      </a:r>
                      <a:endParaRPr lang="en-US" sz="1800" dirty="0">
                        <a:solidFill>
                          <a:schemeClr val="bg1"/>
                        </a:solidFill>
                        <a:sym typeface="+mn-ea"/>
                      </a:endParaRPr>
                    </a:p>
                    <a:p>
                      <a:pPr algn="just">
                        <a:buNone/>
                      </a:pPr>
                      <a:r>
                        <a:rPr lang="en-US" sz="1800" dirty="0">
                          <a:solidFill>
                            <a:schemeClr val="bg1"/>
                          </a:solidFill>
                          <a:sym typeface="+mn-ea"/>
                        </a:rPr>
                        <a:t>fossil fuels (kL) i.e. Petrol, Diesel, CNG, LPG, PNG, utilized </a:t>
                      </a:r>
                      <a:endParaRPr lang="en-US" sz="1800" dirty="0">
                        <a:solidFill>
                          <a:schemeClr val="bg1"/>
                        </a:solidFill>
                        <a:sym typeface="+mn-ea"/>
                      </a:endParaRPr>
                    </a:p>
                    <a:p>
                      <a:pPr algn="just">
                        <a:buNone/>
                      </a:pPr>
                      <a:r>
                        <a:rPr lang="en-US" sz="1800" dirty="0">
                          <a:solidFill>
                            <a:schemeClr val="bg1"/>
                          </a:solidFill>
                          <a:sym typeface="+mn-ea"/>
                        </a:rPr>
                        <a:t>in the city.</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pPr>
                      <a:r>
                        <a:rPr lang="en-US" sz="1800" dirty="0">
                          <a:solidFill>
                            <a:schemeClr val="bg1"/>
                          </a:solidFill>
                          <a:sym typeface="+mn-ea"/>
                        </a:rPr>
                        <a:t>Total consumption of Diesel, Petrol, CNG, LPG and PNG are calculated in the city. The consumption of fossil fuel is converted to CO2 emission using respective emission factors. Population of the city is used to assess per capita figures.</a:t>
                      </a:r>
                      <a:endParaRPr lang="en-US" sz="1800" dirty="0">
                        <a:solidFill>
                          <a:schemeClr val="bg1"/>
                        </a:solidFill>
                        <a:sym typeface="+mn-ea"/>
                      </a:endParaRPr>
                    </a:p>
                  </a:txBody>
                  <a:tcPr anchor="t" anchorCtr="0">
                    <a:solidFill>
                      <a:schemeClr val="accent6">
                        <a:lumMod val="60000"/>
                        <a:lumOff val="40000"/>
                      </a:schemeClr>
                    </a:solidFill>
                  </a:tcPr>
                </a:tc>
              </a:tr>
            </a:tbl>
          </a:graphicData>
        </a:graphic>
      </p:graphicFrame>
      <p:sp>
        <p:nvSpPr>
          <p:cNvPr id="70" name="Text Box 69"/>
          <p:cNvSpPr txBox="1"/>
          <p:nvPr/>
        </p:nvSpPr>
        <p:spPr>
          <a:xfrm>
            <a:off x="344805" y="1937385"/>
            <a:ext cx="1615440" cy="460375"/>
          </a:xfrm>
          <a:prstGeom prst="rect">
            <a:avLst/>
          </a:prstGeom>
          <a:noFill/>
        </p:spPr>
        <p:txBody>
          <a:bodyPr wrap="square" rtlCol="0" anchor="t">
            <a:spAutoFit/>
          </a:bodyPr>
          <a:p>
            <a:pPr algn="ctr"/>
            <a:r>
              <a:rPr lang="en-US" altLang="en-GB" sz="1200" b="1">
                <a:solidFill>
                  <a:srgbClr val="F3744B"/>
                </a:solidFill>
              </a:rPr>
              <a:t>(</a:t>
            </a:r>
            <a:r>
              <a:rPr lang="en-GB" altLang="en-US" sz="1200" b="1">
                <a:solidFill>
                  <a:srgbClr val="F3744B"/>
                </a:solidFill>
              </a:rPr>
              <a:t>Unit: Tons CO2</a:t>
            </a:r>
            <a:endParaRPr lang="en-GB" altLang="en-US" sz="1200" b="1">
              <a:solidFill>
                <a:srgbClr val="F3744B"/>
              </a:solidFill>
            </a:endParaRPr>
          </a:p>
          <a:p>
            <a:pPr algn="ctr"/>
            <a:r>
              <a:rPr lang="en-GB" altLang="en-US" sz="1200" b="1">
                <a:solidFill>
                  <a:srgbClr val="F3744B"/>
                </a:solidFill>
              </a:rPr>
              <a:t> equivalent per capita</a:t>
            </a:r>
            <a:r>
              <a:rPr lang="en-US" altLang="en-GB" sz="1200" b="1">
                <a:solidFill>
                  <a:srgbClr val="F3744B"/>
                </a:solidFill>
              </a:rPr>
              <a:t>)</a:t>
            </a:r>
            <a:endParaRPr lang="en-US" altLang="en-GB" sz="1200" b="1">
              <a:solidFill>
                <a:srgbClr val="F3744B"/>
              </a:solidFill>
            </a:endParaRPr>
          </a:p>
        </p:txBody>
      </p:sp>
      <p:sp>
        <p:nvSpPr>
          <p:cNvPr id="71" name="Text Box 70"/>
          <p:cNvSpPr txBox="1"/>
          <p:nvPr/>
        </p:nvSpPr>
        <p:spPr>
          <a:xfrm>
            <a:off x="1551305" y="4943475"/>
            <a:ext cx="1965325" cy="368300"/>
          </a:xfrm>
          <a:prstGeom prst="rect">
            <a:avLst/>
          </a:prstGeom>
          <a:noFill/>
        </p:spPr>
        <p:txBody>
          <a:bodyPr wrap="square" rtlCol="0">
            <a:spAutoFit/>
          </a:bodyPr>
          <a:p>
            <a:r>
              <a:rPr lang="en-US" altLang="en-GB" b="1">
                <a:solidFill>
                  <a:srgbClr val="F3744B"/>
                </a:solidFill>
              </a:rPr>
              <a:t>Formula = </a:t>
            </a:r>
            <a:endParaRPr lang="en-US" altLang="en-GB" b="1">
              <a:solidFill>
                <a:srgbClr val="F3744B"/>
              </a:solidFill>
            </a:endParaRPr>
          </a:p>
        </p:txBody>
      </p:sp>
      <p:sp>
        <p:nvSpPr>
          <p:cNvPr id="72" name="Text Box 71"/>
          <p:cNvSpPr txBox="1"/>
          <p:nvPr/>
        </p:nvSpPr>
        <p:spPr>
          <a:xfrm>
            <a:off x="2821305" y="4726940"/>
            <a:ext cx="5350510" cy="275590"/>
          </a:xfrm>
          <a:prstGeom prst="rect">
            <a:avLst/>
          </a:prstGeom>
          <a:noFill/>
        </p:spPr>
        <p:txBody>
          <a:bodyPr wrap="square" rtlCol="0" anchor="t">
            <a:spAutoFit/>
          </a:bodyPr>
          <a:p>
            <a:r>
              <a:rPr lang="en-US" sz="1200" b="1" dirty="0">
                <a:solidFill>
                  <a:srgbClr val="F3744B"/>
                </a:solidFill>
                <a:sym typeface="+mn-ea"/>
              </a:rPr>
              <a:t>Total CO2e of fossil fuel consumption (diesel+petrol+LPG+CNG+PNG) by the city</a:t>
            </a:r>
            <a:endParaRPr lang="en-US" sz="1200" b="1" dirty="0">
              <a:solidFill>
                <a:srgbClr val="F3744B"/>
              </a:solidFill>
              <a:sym typeface="+mn-ea"/>
            </a:endParaRPr>
          </a:p>
        </p:txBody>
      </p:sp>
      <p:sp>
        <p:nvSpPr>
          <p:cNvPr id="73" name="Text Box 72"/>
          <p:cNvSpPr txBox="1"/>
          <p:nvPr/>
        </p:nvSpPr>
        <p:spPr>
          <a:xfrm>
            <a:off x="4427855" y="5298440"/>
            <a:ext cx="1809750" cy="306705"/>
          </a:xfrm>
          <a:prstGeom prst="rect">
            <a:avLst/>
          </a:prstGeom>
          <a:noFill/>
        </p:spPr>
        <p:txBody>
          <a:bodyPr wrap="none" rtlCol="0" anchor="t">
            <a:spAutoFit/>
          </a:bodyPr>
          <a:p>
            <a:r>
              <a:rPr lang="en-US" sz="1400" b="1" dirty="0">
                <a:solidFill>
                  <a:srgbClr val="F3744B"/>
                </a:solidFill>
                <a:sym typeface="+mn-ea"/>
              </a:rPr>
              <a:t> Population of the city</a:t>
            </a:r>
            <a:endParaRPr lang="en-US" altLang="en-US" sz="1400" b="1" dirty="0">
              <a:solidFill>
                <a:srgbClr val="F3744B"/>
              </a:solidFill>
              <a:sym typeface="+mn-ea"/>
            </a:endParaRPr>
          </a:p>
        </p:txBody>
      </p:sp>
      <p:cxnSp>
        <p:nvCxnSpPr>
          <p:cNvPr id="74" name="Straight Connector 73"/>
          <p:cNvCxnSpPr/>
          <p:nvPr/>
        </p:nvCxnSpPr>
        <p:spPr>
          <a:xfrm>
            <a:off x="2820670" y="5199380"/>
            <a:ext cx="532066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sp>
        <p:nvSpPr>
          <p:cNvPr id="3" name="Text Box 2"/>
          <p:cNvSpPr txBox="1"/>
          <p:nvPr/>
        </p:nvSpPr>
        <p:spPr>
          <a:xfrm>
            <a:off x="1517650" y="5715000"/>
            <a:ext cx="7083425" cy="645160"/>
          </a:xfrm>
          <a:prstGeom prst="rect">
            <a:avLst/>
          </a:prstGeom>
          <a:noFill/>
        </p:spPr>
        <p:txBody>
          <a:bodyPr wrap="square" rtlCol="0" anchor="t">
            <a:spAutoFit/>
          </a:bodyPr>
          <a:p>
            <a:pPr algn="l"/>
            <a:r>
              <a:rPr lang="en-US" sz="1200" b="1" dirty="0">
                <a:solidFill>
                  <a:srgbClr val="F3744B"/>
                </a:solidFill>
                <a:sym typeface="+mn-ea"/>
              </a:rPr>
              <a:t>(Where, total TCO2e = Total diesel consumption (kL) x 2.62694</a:t>
            </a:r>
            <a:endParaRPr lang="en-US" sz="1200" b="1" dirty="0">
              <a:solidFill>
                <a:srgbClr val="F3744B"/>
              </a:solidFill>
              <a:sym typeface="+mn-ea"/>
            </a:endParaRPr>
          </a:p>
          <a:p>
            <a:pPr algn="l"/>
            <a:r>
              <a:rPr lang="en-US" sz="1200" b="1" dirty="0">
                <a:solidFill>
                  <a:srgbClr val="F3744B"/>
                </a:solidFill>
                <a:sym typeface="+mn-ea"/>
              </a:rPr>
              <a:t>                                      + Total petrol consumption (kL) X 2.20307 + Total LPG Consumption (kL) X 1.51906 </a:t>
            </a:r>
            <a:endParaRPr lang="en-US" sz="1200" b="1" dirty="0">
              <a:solidFill>
                <a:srgbClr val="F3744B"/>
              </a:solidFill>
              <a:sym typeface="+mn-ea"/>
            </a:endParaRPr>
          </a:p>
          <a:p>
            <a:pPr algn="l"/>
            <a:r>
              <a:rPr lang="en-US" sz="1200" b="1" dirty="0">
                <a:solidFill>
                  <a:srgbClr val="F3744B"/>
                </a:solidFill>
                <a:sym typeface="+mn-ea"/>
              </a:rPr>
              <a:t>                                      + Total CNG Consumption (kL) X 0.48066 + Total PNG Consumption (kL) X 0.48066)</a:t>
            </a:r>
            <a:endParaRPr lang="en-US" sz="1200" b="1" dirty="0">
              <a:solidFill>
                <a:srgbClr val="F3744B"/>
              </a:solidFill>
              <a:sym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3" name="Diagram 2"/>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4" name="Table 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49" name="Group 48"/>
          <p:cNvGrpSpPr/>
          <p:nvPr/>
        </p:nvGrpSpPr>
        <p:grpSpPr>
          <a:xfrm>
            <a:off x="467360" y="1181100"/>
            <a:ext cx="8069580" cy="4423410"/>
            <a:chOff x="715" y="1885"/>
            <a:chExt cx="12708" cy="6966"/>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19" name="Text Box 18"/>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5" name="Text Box 4"/>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6" name="Text Box 5"/>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7" name="Text Box 6"/>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840"/>
            </a:xfrm>
            <a:prstGeom prst="rect">
              <a:avLst/>
            </a:prstGeom>
            <a:noFill/>
          </p:spPr>
          <p:txBody>
            <a:bodyPr wrap="square" rtlCol="0">
              <a:spAutoFit/>
            </a:bodyPr>
            <a:p>
              <a:pPr algn="l"/>
              <a:r>
                <a:rPr lang="en-GB" altLang="en-US" sz="1400">
                  <a:solidFill>
                    <a:srgbClr val="F3744B"/>
                  </a:solidFill>
                </a:rPr>
                <a:t>&gt; 10X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3" name="Text Box 42"/>
            <p:cNvSpPr txBox="1"/>
            <p:nvPr/>
          </p:nvSpPr>
          <p:spPr>
            <a:xfrm>
              <a:off x="3433" y="6649"/>
              <a:ext cx="2225" cy="2179"/>
            </a:xfrm>
            <a:prstGeom prst="rect">
              <a:avLst/>
            </a:prstGeom>
            <a:noFill/>
          </p:spPr>
          <p:txBody>
            <a:bodyPr wrap="square" rtlCol="0">
              <a:spAutoFit/>
            </a:bodyPr>
            <a:p>
              <a:pPr algn="l"/>
              <a:r>
                <a:rPr lang="en-GB" altLang="en-US" sz="1400">
                  <a:solidFill>
                    <a:srgbClr val="F3744B"/>
                  </a:solidFill>
                </a:rPr>
                <a:t>&gt; 4X &amp; &lt; 10X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4" name="Text Box 43"/>
            <p:cNvSpPr txBox="1"/>
            <p:nvPr/>
          </p:nvSpPr>
          <p:spPr>
            <a:xfrm>
              <a:off x="6066" y="6050"/>
              <a:ext cx="2225" cy="2179"/>
            </a:xfrm>
            <a:prstGeom prst="rect">
              <a:avLst/>
            </a:prstGeom>
            <a:noFill/>
          </p:spPr>
          <p:txBody>
            <a:bodyPr wrap="square" rtlCol="0">
              <a:spAutoFit/>
            </a:bodyPr>
            <a:p>
              <a:pPr algn="l"/>
              <a:r>
                <a:rPr lang="en-GB" altLang="en-US" sz="1400">
                  <a:solidFill>
                    <a:srgbClr val="F3744B"/>
                  </a:solidFill>
                </a:rPr>
                <a:t>&gt; 2X &amp; &lt; 4X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5" name="Text Box 44"/>
            <p:cNvSpPr txBox="1"/>
            <p:nvPr/>
          </p:nvSpPr>
          <p:spPr>
            <a:xfrm>
              <a:off x="8674" y="5400"/>
              <a:ext cx="2225" cy="2179"/>
            </a:xfrm>
            <a:prstGeom prst="rect">
              <a:avLst/>
            </a:prstGeom>
            <a:noFill/>
          </p:spPr>
          <p:txBody>
            <a:bodyPr wrap="square" rtlCol="0">
              <a:spAutoFit/>
            </a:bodyPr>
            <a:p>
              <a:pPr algn="l"/>
              <a:r>
                <a:rPr lang="en-GB" altLang="en-US" sz="1400">
                  <a:solidFill>
                    <a:srgbClr val="F3744B"/>
                  </a:solidFill>
                </a:rPr>
                <a:t>&gt; 1.1 X &amp; &lt; 2X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6" name="Text Box 45"/>
            <p:cNvSpPr txBox="1"/>
            <p:nvPr/>
          </p:nvSpPr>
          <p:spPr>
            <a:xfrm>
              <a:off x="11199" y="4833"/>
              <a:ext cx="2225" cy="2179"/>
            </a:xfrm>
            <a:prstGeom prst="rect">
              <a:avLst/>
            </a:prstGeom>
            <a:noFill/>
          </p:spPr>
          <p:txBody>
            <a:bodyPr wrap="square" rtlCol="0">
              <a:spAutoFit/>
            </a:bodyPr>
            <a:p>
              <a:pPr algn="l"/>
              <a:r>
                <a:rPr lang="en-GB" altLang="en-US" sz="1400">
                  <a:solidFill>
                    <a:srgbClr val="F3744B"/>
                  </a:solidFill>
                </a:rPr>
                <a:t>Up to 1.1X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a:t>
              </a:r>
              <a:endParaRPr lang="en-GB" altLang="en-US" sz="1400">
                <a:solidFill>
                  <a:srgbClr val="F3744B"/>
                </a:solidFill>
              </a:endParaRPr>
            </a:p>
            <a:p>
              <a:pPr algn="l"/>
              <a:r>
                <a:rPr lang="en-GB" altLang="en-US" sz="1400">
                  <a:solidFill>
                    <a:srgbClr val="F3744B"/>
                  </a:solidFill>
                </a:rPr>
                <a:t>per capita</a:t>
              </a:r>
              <a:endParaRPr lang="en-GB" altLang="en-US" sz="1400">
                <a:solidFill>
                  <a:srgbClr val="F3744B"/>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16" name="Table 15"/>
          <p:cNvGraphicFramePr/>
          <p:nvPr/>
        </p:nvGraphicFramePr>
        <p:xfrm>
          <a:off x="2140585" y="1701800"/>
          <a:ext cx="6400800" cy="4029075"/>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sz="1600">
                          <a:solidFill>
                            <a:schemeClr val="bg1"/>
                          </a:solidFill>
                        </a:rPr>
                        <a:t>Type</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Value</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Unit</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Source</a:t>
                      </a:r>
                      <a:endParaRPr lang="en-US" altLang="en-GB" sz="1600">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Consumption of Petrol</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18038</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Consumption of Diesel</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16122</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Consumption of LPG</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1246</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Consumption of CNG</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Consumption of PNG</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The data on the consumption of petroleum products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Census of India population figures indexed with average annual growth rate for the year 2019</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000">
            <a:off x="514985" y="2996565"/>
            <a:ext cx="1226820" cy="159067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16" name="Table 15"/>
          <p:cNvGraphicFramePr/>
          <p:nvPr/>
        </p:nvGraphicFramePr>
        <p:xfrm>
          <a:off x="2141220" y="260350"/>
          <a:ext cx="6400800" cy="4882515"/>
        </p:xfrm>
        <a:graphic>
          <a:graphicData uri="http://schemas.openxmlformats.org/drawingml/2006/table">
            <a:tbl>
              <a:tblPr firstRow="1" bandRow="1">
                <a:tableStyleId>{5C22544A-7EE6-4342-B048-85BDC9FD1C3A}</a:tableStyleId>
              </a:tblPr>
              <a:tblGrid>
                <a:gridCol w="1242483"/>
                <a:gridCol w="1110615"/>
                <a:gridCol w="1015365"/>
                <a:gridCol w="969010"/>
                <a:gridCol w="996527"/>
                <a:gridCol w="1066800"/>
              </a:tblGrid>
              <a:tr h="398145">
                <a:tc gridSpan="6">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hMerge="1">
                  <a:tcPr anchor="t" anchorCtr="0">
                    <a:solidFill>
                      <a:srgbClr val="F3744B"/>
                    </a:solidFill>
                  </a:tcPr>
                </a:tc>
                <a:tc hMerge="1">
                  <a:tcPr anchor="t" anchorCtr="0">
                    <a:solidFill>
                      <a:srgbClr val="F3744B"/>
                    </a:solidFill>
                  </a:tcPr>
                </a:tc>
                <a:tc hMerge="1">
                  <a:tcPr anchor="t" anchorCtr="0">
                    <a:solidFill>
                      <a:srgbClr val="F3744B"/>
                    </a:solidFill>
                  </a:tcPr>
                </a:tc>
              </a:tr>
              <a:tr h="398145">
                <a:tc>
                  <a:txBody>
                    <a:bodyPr/>
                    <a:p>
                      <a:pPr>
                        <a:buNone/>
                      </a:pPr>
                      <a:r>
                        <a:rPr lang="en-US" altLang="en-GB" sz="1600">
                          <a:solidFill>
                            <a:schemeClr val="bg1"/>
                          </a:solidFill>
                        </a:rPr>
                        <a:t>Source Agency</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Petrol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Diesel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CNG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LPG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PNG Sales</a:t>
                      </a:r>
                      <a:endParaRPr lang="en-US" altLang="en-GB" sz="1600">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Hindustan Petroleum</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5500 L/D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800 L/D</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Bharat Petroleum</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9000 L/D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5000 L/D</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Heera Petroleum, Indian Oil </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16000 L/D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15000 L/D</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1600 KG/D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Goa Natural Gas Pvt Ltd</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0</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gridSpan="6">
                  <a:txBody>
                    <a:bodyPr/>
                    <a:p>
                      <a:pPr>
                        <a:buNone/>
                      </a:pPr>
                      <a:r>
                        <a:rPr lang="en-US" altLang="en-GB" sz="1800" dirty="0">
                          <a:solidFill>
                            <a:schemeClr val="bg1"/>
                          </a:solidFill>
                          <a:sym typeface="+mn-ea"/>
                        </a:rPr>
                        <a:t>PNG Rate in Goa is Rs.25/ SCM (Source: Goa Natural Gas Pvt. Ltd.)</a:t>
                      </a:r>
                      <a:endParaRPr lang="en-US" altLang="en-GB"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r>
              <a:tr h="398145">
                <a:tc gridSpan="6">
                  <a:txBody>
                    <a:bodyPr/>
                    <a:p>
                      <a:pPr>
                        <a:buNone/>
                      </a:pPr>
                      <a:r>
                        <a:rPr lang="en-US" altLang="en-GB" sz="1800" dirty="0">
                          <a:solidFill>
                            <a:schemeClr val="bg1"/>
                          </a:solidFill>
                          <a:sym typeface="+mn-ea"/>
                        </a:rPr>
                        <a:t>Source: Petroleum Product Retailers in the area</a:t>
                      </a:r>
                      <a:endParaRPr lang="en-US" altLang="en-GB"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20000">
            <a:off x="514985" y="2996565"/>
            <a:ext cx="1226820" cy="159067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00000">
            <a:off x="514985" y="2996565"/>
            <a:ext cx="1226820" cy="1590675"/>
          </a:xfrm>
          <a:prstGeom prst="rect">
            <a:avLst/>
          </a:prstGeom>
          <a:effectLst>
            <a:reflection blurRad="6350" stA="50000" endA="300" endPos="38500" dist="50800" dir="5400000" sy="-100000" algn="bl" rotWithShape="0"/>
          </a:effectLst>
        </p:spPr>
      </p:pic>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r>
                        <a:rPr lang="en-US" sz="1800" dirty="0">
                          <a:solidFill>
                            <a:schemeClr val="bg1"/>
                          </a:solidFill>
                          <a:sym typeface="+mn-ea"/>
                        </a:rPr>
                        <a:t>Total CO2 emission per capita in the area is  1.032 Tons Co2 Equivalent per Capita, which is lower than </a:t>
                      </a:r>
                      <a:r>
                        <a:rPr lang="en-US" sz="1800">
                          <a:solidFill>
                            <a:schemeClr val="bg1"/>
                          </a:solidFill>
                          <a:sym typeface="+mn-ea"/>
                        </a:rPr>
                        <a:t>national Per capita fossil fuel consumption is 1.61 </a:t>
                      </a:r>
                      <a:r>
                        <a:rPr lang="en-US" sz="1800">
                          <a:solidFill>
                            <a:schemeClr val="bg1"/>
                          </a:solidFill>
                          <a:sym typeface="+mn-ea"/>
                        </a:rPr>
                        <a:t>Tons CO2 equivalent per capita. (Source: World Bamk)</a:t>
                      </a:r>
                      <a:endParaRPr 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5</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100</a:t>
                      </a:r>
                      <a:endParaRPr lang="en-US" altLang="en-US" sz="2000" b="1" dirty="0">
                        <a:solidFill>
                          <a:schemeClr val="bg1"/>
                        </a:solidFill>
                        <a:sym typeface="+mn-ea"/>
                      </a:endParaRPr>
                    </a:p>
                  </a:txBody>
                  <a:tcPr anchor="t" anchorCtr="0">
                    <a:solidFill>
                      <a:srgbClr val="F3744B"/>
                    </a:solidFill>
                  </a:tcPr>
                </a:tc>
              </a:tr>
            </a:tbl>
          </a:graphicData>
        </a:graphic>
      </p:graphicFrame>
      <p:grpSp>
        <p:nvGrpSpPr>
          <p:cNvPr id="4" name="Group 3"/>
          <p:cNvGrpSpPr/>
          <p:nvPr/>
        </p:nvGrpSpPr>
        <p:grpSpPr>
          <a:xfrm>
            <a:off x="2987675" y="765175"/>
            <a:ext cx="2161540" cy="793750"/>
            <a:chOff x="3988" y="8348"/>
            <a:chExt cx="3404" cy="1250"/>
          </a:xfrm>
        </p:grpSpPr>
        <p:sp>
          <p:nvSpPr>
            <p:cNvPr id="5" name="Text Box 4"/>
            <p:cNvSpPr txBox="1"/>
            <p:nvPr/>
          </p:nvSpPr>
          <p:spPr>
            <a:xfrm>
              <a:off x="3988" y="8575"/>
              <a:ext cx="1497" cy="580"/>
            </a:xfrm>
            <a:prstGeom prst="rect">
              <a:avLst/>
            </a:prstGeom>
            <a:noFill/>
          </p:spPr>
          <p:txBody>
            <a:bodyPr wrap="square" rtlCol="0">
              <a:spAutoFit/>
            </a:bodyPr>
            <a:p>
              <a:r>
                <a:rPr lang="en-US" altLang="en-GB" b="1">
                  <a:solidFill>
                    <a:schemeClr val="bg1"/>
                  </a:solidFill>
                </a:rPr>
                <a:t>Value  = </a:t>
              </a:r>
              <a:endParaRPr lang="en-US" altLang="en-GB" b="1">
                <a:solidFill>
                  <a:schemeClr val="bg1"/>
                </a:solidFill>
              </a:endParaRPr>
            </a:p>
          </p:txBody>
        </p:sp>
        <p:sp>
          <p:nvSpPr>
            <p:cNvPr id="6" name="Text Box 5"/>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83983.2521</a:t>
              </a:r>
              <a:endParaRPr lang="en-US" altLang="en-US" b="1" dirty="0">
                <a:solidFill>
                  <a:schemeClr val="bg1"/>
                </a:solidFill>
                <a:sym typeface="+mn-ea"/>
              </a:endParaRPr>
            </a:p>
          </p:txBody>
        </p:sp>
        <p:sp>
          <p:nvSpPr>
            <p:cNvPr id="7" name="Text Box 6"/>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81368</a:t>
              </a:r>
              <a:endParaRPr lang="en-US" altLang="en-US" b="1" dirty="0">
                <a:solidFill>
                  <a:schemeClr val="bg1"/>
                </a:solidFill>
                <a:sym typeface="+mn-ea"/>
              </a:endParaRPr>
            </a:p>
          </p:txBody>
        </p:sp>
        <p:cxnSp>
          <p:nvCxnSpPr>
            <p:cNvPr id="12" name="Straight Connector 11"/>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5149215" y="909320"/>
            <a:ext cx="2596515"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1.032 Tons Co2ePC</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44" name="Diagram 43"/>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45" name="Text Box 44"/>
          <p:cNvSpPr txBox="1"/>
          <p:nvPr/>
        </p:nvSpPr>
        <p:spPr>
          <a:xfrm>
            <a:off x="6860540" y="3933190"/>
            <a:ext cx="1787525" cy="1168400"/>
          </a:xfrm>
          <a:prstGeom prst="rect">
            <a:avLst/>
          </a:prstGeom>
          <a:noFill/>
        </p:spPr>
        <p:txBody>
          <a:bodyPr wrap="square" rtlCol="0">
            <a:spAutoFit/>
          </a:bodyPr>
          <a:p>
            <a:pPr algn="l"/>
            <a:r>
              <a:rPr lang="en-US" altLang="en-GB" sz="1400">
                <a:solidFill>
                  <a:srgbClr val="F3744B"/>
                </a:solidFill>
              </a:rPr>
              <a:t>Uptio 1.1</a:t>
            </a:r>
            <a:r>
              <a:rPr lang="en-GB" altLang="en-US" sz="1400">
                <a:solidFill>
                  <a:srgbClr val="F3744B"/>
                </a:solidFill>
              </a:rPr>
              <a:t>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17" name="Text Box 16"/>
          <p:cNvSpPr txBox="1"/>
          <p:nvPr/>
        </p:nvSpPr>
        <p:spPr>
          <a:xfrm>
            <a:off x="3419475" y="5805170"/>
            <a:ext cx="1095375" cy="306705"/>
          </a:xfrm>
          <a:prstGeom prst="rect">
            <a:avLst/>
          </a:prstGeom>
          <a:noFill/>
        </p:spPr>
        <p:txBody>
          <a:bodyPr wrap="none" rtlCol="0" anchor="t">
            <a:spAutoFit/>
          </a:bodyPr>
          <a:p>
            <a:r>
              <a:rPr lang="en-GB" altLang="en-US" sz="1400">
                <a:solidFill>
                  <a:srgbClr val="F3744B"/>
                </a:solidFill>
                <a:sym typeface="+mn-ea"/>
              </a:rPr>
              <a:t>&gt; 4X &amp; &lt; 10X</a:t>
            </a:r>
            <a:endParaRPr lang="en-GB" altLang="en-US" sz="1400"/>
          </a:p>
        </p:txBody>
      </p:sp>
      <p:sp>
        <p:nvSpPr>
          <p:cNvPr id="18" name="Text Box 17"/>
          <p:cNvSpPr txBox="1"/>
          <p:nvPr/>
        </p:nvSpPr>
        <p:spPr>
          <a:xfrm>
            <a:off x="4716145" y="5805170"/>
            <a:ext cx="1005205" cy="306705"/>
          </a:xfrm>
          <a:prstGeom prst="rect">
            <a:avLst/>
          </a:prstGeom>
          <a:noFill/>
        </p:spPr>
        <p:txBody>
          <a:bodyPr wrap="none" rtlCol="0" anchor="t">
            <a:spAutoFit/>
          </a:bodyPr>
          <a:p>
            <a:r>
              <a:rPr lang="en-GB" altLang="en-US" sz="1400">
                <a:solidFill>
                  <a:srgbClr val="F3744B"/>
                </a:solidFill>
                <a:sym typeface="+mn-ea"/>
              </a:rPr>
              <a:t>&gt; 2X &amp; &lt; 4X</a:t>
            </a:r>
            <a:endParaRPr lang="en-GB" altLang="en-US" sz="1400"/>
          </a:p>
        </p:txBody>
      </p:sp>
      <p:sp>
        <p:nvSpPr>
          <p:cNvPr id="49" name="Text Box 48"/>
          <p:cNvSpPr txBox="1"/>
          <p:nvPr/>
        </p:nvSpPr>
        <p:spPr>
          <a:xfrm>
            <a:off x="5848350" y="5805170"/>
            <a:ext cx="1180465" cy="306705"/>
          </a:xfrm>
          <a:prstGeom prst="rect">
            <a:avLst/>
          </a:prstGeom>
          <a:noFill/>
        </p:spPr>
        <p:txBody>
          <a:bodyPr wrap="none" rtlCol="0" anchor="t">
            <a:spAutoFit/>
          </a:bodyPr>
          <a:p>
            <a:r>
              <a:rPr lang="en-GB" altLang="en-US" sz="1400">
                <a:solidFill>
                  <a:srgbClr val="F3744B"/>
                </a:solidFill>
                <a:sym typeface="+mn-ea"/>
              </a:rPr>
              <a:t>&gt; 1.1 X &amp; &lt; 2X</a:t>
            </a:r>
            <a:endParaRPr lang="en-GB" altLang="en-US" sz="1400"/>
          </a:p>
        </p:txBody>
      </p:sp>
      <p:sp>
        <p:nvSpPr>
          <p:cNvPr id="50" name="Text Box 49"/>
          <p:cNvSpPr txBox="1"/>
          <p:nvPr/>
        </p:nvSpPr>
        <p:spPr>
          <a:xfrm>
            <a:off x="2339975" y="5805170"/>
            <a:ext cx="583565" cy="306705"/>
          </a:xfrm>
          <a:prstGeom prst="rect">
            <a:avLst/>
          </a:prstGeom>
          <a:noFill/>
        </p:spPr>
        <p:txBody>
          <a:bodyPr wrap="none" rtlCol="0" anchor="t">
            <a:spAutoFit/>
          </a:bodyPr>
          <a:p>
            <a:r>
              <a:rPr lang="en-US" altLang="en-GB" sz="1400">
                <a:solidFill>
                  <a:srgbClr val="F3744B"/>
                </a:solidFill>
                <a:sym typeface="+mn-ea"/>
              </a:rPr>
              <a:t>&gt;</a:t>
            </a:r>
            <a:r>
              <a:rPr lang="en-GB" altLang="en-US" sz="1400">
                <a:solidFill>
                  <a:srgbClr val="F3744B"/>
                </a:solidFill>
                <a:sym typeface="+mn-ea"/>
              </a:rPr>
              <a:t>1</a:t>
            </a:r>
            <a:r>
              <a:rPr lang="en-US" altLang="en-GB" sz="1400">
                <a:solidFill>
                  <a:srgbClr val="F3744B"/>
                </a:solidFill>
                <a:sym typeface="+mn-ea"/>
              </a:rPr>
              <a:t>0</a:t>
            </a:r>
            <a:r>
              <a:rPr lang="en-GB" altLang="en-US" sz="1400">
                <a:solidFill>
                  <a:srgbClr val="F3744B"/>
                </a:solidFill>
                <a:sym typeface="+mn-ea"/>
              </a:rPr>
              <a:t>X </a:t>
            </a:r>
            <a:endParaRPr lang="en-GB" altLang="en-US" sz="1400"/>
          </a:p>
        </p:txBody>
      </p:sp>
      <p:sp>
        <p:nvSpPr>
          <p:cNvPr id="70" name="Text Box 69"/>
          <p:cNvSpPr txBox="1"/>
          <p:nvPr/>
        </p:nvSpPr>
        <p:spPr>
          <a:xfrm>
            <a:off x="344805" y="1937385"/>
            <a:ext cx="1615440" cy="460375"/>
          </a:xfrm>
          <a:prstGeom prst="rect">
            <a:avLst/>
          </a:prstGeom>
          <a:noFill/>
        </p:spPr>
        <p:txBody>
          <a:bodyPr wrap="square" rtlCol="0" anchor="t">
            <a:spAutoFit/>
          </a:bodyPr>
          <a:p>
            <a:pPr algn="ctr"/>
            <a:r>
              <a:rPr lang="en-US" altLang="en-GB" sz="1200" b="1">
                <a:solidFill>
                  <a:srgbClr val="F3744B"/>
                </a:solidFill>
              </a:rPr>
              <a:t>(</a:t>
            </a:r>
            <a:r>
              <a:rPr lang="en-GB" altLang="en-US" sz="1200" b="1">
                <a:solidFill>
                  <a:srgbClr val="F3744B"/>
                </a:solidFill>
              </a:rPr>
              <a:t>Unit: Tons CO2</a:t>
            </a:r>
            <a:endParaRPr lang="en-GB" altLang="en-US" sz="1200" b="1">
              <a:solidFill>
                <a:srgbClr val="F3744B"/>
              </a:solidFill>
            </a:endParaRPr>
          </a:p>
          <a:p>
            <a:pPr algn="ctr"/>
            <a:r>
              <a:rPr lang="en-GB" altLang="en-US" sz="1200" b="1">
                <a:solidFill>
                  <a:srgbClr val="F3744B"/>
                </a:solidFill>
              </a:rPr>
              <a:t> equivalent per capita</a:t>
            </a:r>
            <a:r>
              <a:rPr lang="en-US" altLang="en-GB" sz="1200" b="1">
                <a:solidFill>
                  <a:srgbClr val="F3744B"/>
                </a:solidFill>
              </a:rPr>
              <a:t>)</a:t>
            </a:r>
            <a:endParaRPr lang="en-US" altLang="en-GB" sz="1200" b="1">
              <a:solidFill>
                <a:srgbClr val="F3744B"/>
              </a:solidFill>
            </a:endParaRPr>
          </a:p>
        </p:txBody>
      </p:sp>
      <p:sp>
        <p:nvSpPr>
          <p:cNvPr id="23" name="L-Shape 22"/>
          <p:cNvSpPr/>
          <p:nvPr/>
        </p:nvSpPr>
        <p:spPr>
          <a:xfrm rot="18660000">
            <a:off x="2621915" y="438785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4" name="L-Shape 23"/>
          <p:cNvSpPr/>
          <p:nvPr/>
        </p:nvSpPr>
        <p:spPr>
          <a:xfrm rot="18660000">
            <a:off x="3895090" y="440690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5" name="L-Shape 24"/>
          <p:cNvSpPr/>
          <p:nvPr/>
        </p:nvSpPr>
        <p:spPr>
          <a:xfrm rot="18660000">
            <a:off x="5084445" y="440563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6" name="L-Shape 25"/>
          <p:cNvSpPr/>
          <p:nvPr/>
        </p:nvSpPr>
        <p:spPr>
          <a:xfrm rot="18660000">
            <a:off x="6337935" y="4406265"/>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60000">
            <a:off x="514985" y="2996565"/>
            <a:ext cx="1226820" cy="1590675"/>
          </a:xfrm>
          <a:prstGeom prst="rect">
            <a:avLst/>
          </a:prstGeom>
          <a:effectLst>
            <a:reflection blurRad="6350" stA="50000" endA="300" endPos="38500" dist="50800" dir="5400000" sy="-100000" algn="bl" rotWithShape="0"/>
          </a:effectLst>
        </p:spPr>
      </p:pic>
      <p:grpSp>
        <p:nvGrpSpPr>
          <p:cNvPr id="4" name="Group 3"/>
          <p:cNvGrpSpPr/>
          <p:nvPr/>
        </p:nvGrpSpPr>
        <p:grpSpPr>
          <a:xfrm>
            <a:off x="2987675" y="980440"/>
            <a:ext cx="2161540" cy="793750"/>
            <a:chOff x="3988" y="8348"/>
            <a:chExt cx="3404" cy="1250"/>
          </a:xfrm>
        </p:grpSpPr>
        <p:sp>
          <p:nvSpPr>
            <p:cNvPr id="5" name="Text Box 4"/>
            <p:cNvSpPr txBox="1"/>
            <p:nvPr/>
          </p:nvSpPr>
          <p:spPr>
            <a:xfrm>
              <a:off x="3988" y="8575"/>
              <a:ext cx="1497" cy="580"/>
            </a:xfrm>
            <a:prstGeom prst="rect">
              <a:avLst/>
            </a:prstGeom>
            <a:noFill/>
          </p:spPr>
          <p:txBody>
            <a:bodyPr wrap="square" rtlCol="0">
              <a:spAutoFit/>
            </a:bodyPr>
            <a:p>
              <a:r>
                <a:rPr lang="en-US" altLang="en-GB" b="1">
                  <a:solidFill>
                    <a:schemeClr val="bg1"/>
                  </a:solidFill>
                </a:rPr>
                <a:t>Value  = </a:t>
              </a:r>
              <a:endParaRPr lang="en-US" altLang="en-GB" b="1">
                <a:solidFill>
                  <a:schemeClr val="bg1"/>
                </a:solidFill>
              </a:endParaRPr>
            </a:p>
          </p:txBody>
        </p:sp>
        <p:sp>
          <p:nvSpPr>
            <p:cNvPr id="6" name="Text Box 5"/>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36611760</a:t>
              </a:r>
              <a:endParaRPr lang="en-US" altLang="en-US" b="1" dirty="0">
                <a:solidFill>
                  <a:schemeClr val="bg1"/>
                </a:solidFill>
                <a:sym typeface="+mn-ea"/>
              </a:endParaRPr>
            </a:p>
          </p:txBody>
        </p:sp>
        <p:sp>
          <p:nvSpPr>
            <p:cNvPr id="7" name="Text Box 6"/>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4733</a:t>
              </a:r>
              <a:endParaRPr lang="en-US" altLang="en-US" b="1" dirty="0">
                <a:solidFill>
                  <a:schemeClr val="bg1"/>
                </a:solidFill>
                <a:sym typeface="+mn-ea"/>
              </a:endParaRPr>
            </a:p>
          </p:txBody>
        </p:sp>
        <p:cxnSp>
          <p:nvCxnSpPr>
            <p:cNvPr id="12" name="Straight Connector 11"/>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5149215"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7735.42 KWhPc</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39" name="Table 38"/>
          <p:cNvGraphicFramePr/>
          <p:nvPr/>
        </p:nvGraphicFramePr>
        <p:xfrm>
          <a:off x="2124075" y="260350"/>
          <a:ext cx="6400165" cy="420497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It is not clear fuel consumption to be considered for which time scale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Low per capita fossil fuel consumption in the area</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Fuel may not be filled within city limits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High amount of intercity travels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City has floating population of 7141 (2019 projection)</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There is absense of Industrial Zone in the city</a:t>
                      </a:r>
                      <a:endParaRPr lang="en-US" altLang="en-GB" sz="1800" b="0">
                        <a:solidFill>
                          <a:schemeClr val="bg1"/>
                        </a:solidFill>
                        <a:sym typeface="+mn-ea"/>
                      </a:endParaRPr>
                    </a:p>
                  </a:txBody>
                  <a:tcPr anchor="t" anchorCtr="0">
                    <a:solidFill>
                      <a:schemeClr val="accent6">
                        <a:lumMod val="60000"/>
                        <a:lumOff val="40000"/>
                      </a:schemeClr>
                    </a:solidFill>
                  </a:tcPr>
                </a:tc>
              </a:tr>
              <a:tr h="394970">
                <a:tc>
                  <a:txBody>
                    <a:bodyPr/>
                    <a:p>
                      <a:pPr>
                        <a:buNone/>
                      </a:pPr>
                      <a:r>
                        <a:rPr lang="en-US" altLang="en-GB" sz="1800" b="0">
                          <a:solidFill>
                            <a:schemeClr val="bg1"/>
                          </a:solidFill>
                          <a:sym typeface="+mn-ea"/>
                        </a:rPr>
                        <a:t>Intercity car owners fill fuel outside the city limits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Congestion at fuel pumps is deterrent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Municipal Corporation area have different rate of taxes on fuel</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73" name="Table 7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lnSpc>
                          <a:spcPct val="100000"/>
                        </a:lnSpc>
                        <a:buNone/>
                      </a:pPr>
                      <a:r>
                        <a:rPr lang="en-US" sz="1800" dirty="0" smtClean="0">
                          <a:sym typeface="+mn-ea"/>
                        </a:rPr>
                        <a:t>Rationale</a:t>
                      </a:r>
                      <a:endParaRPr lang="en-GB" altLang="en-US"/>
                    </a:p>
                  </a:txBody>
                  <a:tcPr anchor="t" anchorCtr="0">
                    <a:solidFill>
                      <a:srgbClr val="F3744B"/>
                    </a:solidFill>
                  </a:tcPr>
                </a:tc>
              </a:tr>
              <a:tr h="381000">
                <a:tc>
                  <a:txBody>
                    <a:bodyPr/>
                    <a:p>
                      <a:pPr algn="just">
                        <a:lnSpc>
                          <a:spcPct val="100000"/>
                        </a:lnSpc>
                        <a:buNone/>
                      </a:pPr>
                      <a:r>
                        <a:rPr lang="en-US" sz="1800" dirty="0">
                          <a:solidFill>
                            <a:schemeClr val="bg1"/>
                          </a:solidFill>
                          <a:sym typeface="+mn-ea"/>
                        </a:rPr>
                        <a:t>Street lighting is a major contributor to the city’s electricity consumption. Energy efficient and renewable energy operated street lighting systems will reduce the dependence on electricity from fossil fuels thus indirectly reduce GHG emissions in the city.</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None/>
                      </a:pPr>
                      <a:r>
                        <a:rPr lang="en-US" sz="1800" dirty="0">
                          <a:solidFill>
                            <a:schemeClr val="bg1"/>
                          </a:solidFill>
                          <a:sym typeface="+mn-ea"/>
                        </a:rPr>
                        <a:t>The indicator will assess the extent to which cities have adopted use of energy efficient and renewable energy operated streetlights. Energy efficient streetlights should have lamps with luminous efficacy of more than 85 lumens per watt.</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pPr>
                      <a:r>
                        <a:rPr lang="en-US" sz="1800" dirty="0">
                          <a:solidFill>
                            <a:schemeClr val="bg1"/>
                          </a:solidFill>
                          <a:sym typeface="+mn-ea"/>
                        </a:rPr>
                        <a:t>Ratio is calculated for the total number of energy efficient and renewable energy operated streetlights in the city to total number of streetlights in the city.</a:t>
                      </a:r>
                      <a:endParaRPr lang="en-US" sz="1800" dirty="0">
                        <a:solidFill>
                          <a:schemeClr val="bg1"/>
                        </a:solidFill>
                        <a:sym typeface="+mn-ea"/>
                      </a:endParaRPr>
                    </a:p>
                  </a:txBody>
                  <a:tcPr anchor="t" anchorCtr="0">
                    <a:solidFill>
                      <a:schemeClr val="accent6">
                        <a:lumMod val="60000"/>
                        <a:lumOff val="40000"/>
                      </a:schemeClr>
                    </a:solidFill>
                  </a:tcPr>
                </a:tc>
              </a:tr>
            </a:tbl>
          </a:graphicData>
        </a:graphic>
      </p:graphicFrame>
      <p:sp>
        <p:nvSpPr>
          <p:cNvPr id="74" name="Text Box 73"/>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sp>
        <p:nvSpPr>
          <p:cNvPr id="75" name="Text Box 74"/>
          <p:cNvSpPr txBox="1"/>
          <p:nvPr/>
        </p:nvSpPr>
        <p:spPr>
          <a:xfrm>
            <a:off x="403225" y="5445760"/>
            <a:ext cx="1965325" cy="368300"/>
          </a:xfrm>
          <a:prstGeom prst="rect">
            <a:avLst/>
          </a:prstGeom>
          <a:noFill/>
        </p:spPr>
        <p:txBody>
          <a:bodyPr wrap="square" rtlCol="0">
            <a:spAutoFit/>
          </a:bodyPr>
          <a:p>
            <a:r>
              <a:rPr lang="en-US" altLang="en-GB" b="1">
                <a:solidFill>
                  <a:srgbClr val="F3744B"/>
                </a:solidFill>
              </a:rPr>
              <a:t>Formula  =  100 x </a:t>
            </a:r>
            <a:endParaRPr lang="en-US" altLang="en-GB" b="1">
              <a:solidFill>
                <a:srgbClr val="F3744B"/>
              </a:solidFill>
            </a:endParaRPr>
          </a:p>
        </p:txBody>
      </p:sp>
      <p:sp>
        <p:nvSpPr>
          <p:cNvPr id="76" name="Text Box 75"/>
          <p:cNvSpPr txBox="1"/>
          <p:nvPr/>
        </p:nvSpPr>
        <p:spPr>
          <a:xfrm>
            <a:off x="2089785" y="5229225"/>
            <a:ext cx="6433820" cy="275590"/>
          </a:xfrm>
          <a:prstGeom prst="rect">
            <a:avLst/>
          </a:prstGeom>
          <a:noFill/>
        </p:spPr>
        <p:txBody>
          <a:bodyPr wrap="square" rtlCol="0" anchor="t">
            <a:spAutoFit/>
          </a:bodyPr>
          <a:p>
            <a:r>
              <a:rPr lang="en-US" sz="1200" b="1" dirty="0">
                <a:solidFill>
                  <a:srgbClr val="F3744B"/>
                </a:solidFill>
                <a:sym typeface="+mn-ea"/>
              </a:rPr>
              <a:t>Total number of energy efficient street lights + renewable energy operated street lights in the city</a:t>
            </a:r>
            <a:endParaRPr lang="en-US" sz="1200" b="1" dirty="0">
              <a:solidFill>
                <a:srgbClr val="F3744B"/>
              </a:solidFill>
              <a:sym typeface="+mn-ea"/>
            </a:endParaRPr>
          </a:p>
        </p:txBody>
      </p:sp>
      <p:sp>
        <p:nvSpPr>
          <p:cNvPr id="77" name="Text Box 76"/>
          <p:cNvSpPr txBox="1"/>
          <p:nvPr/>
        </p:nvSpPr>
        <p:spPr>
          <a:xfrm>
            <a:off x="3925570" y="5800725"/>
            <a:ext cx="3036570" cy="306705"/>
          </a:xfrm>
          <a:prstGeom prst="rect">
            <a:avLst/>
          </a:prstGeom>
          <a:noFill/>
        </p:spPr>
        <p:txBody>
          <a:bodyPr wrap="none" rtlCol="0" anchor="t">
            <a:spAutoFit/>
          </a:bodyPr>
          <a:p>
            <a:pPr algn="l"/>
            <a:r>
              <a:rPr lang="en-US" sz="1400" b="1" dirty="0">
                <a:solidFill>
                  <a:srgbClr val="F3744B"/>
                </a:solidFill>
                <a:sym typeface="+mn-ea"/>
              </a:rPr>
              <a:t>Total number of street lights in the city</a:t>
            </a:r>
            <a:endParaRPr lang="en-US" sz="1400" b="1" dirty="0">
              <a:solidFill>
                <a:srgbClr val="F3744B"/>
              </a:solidFill>
              <a:sym typeface="+mn-ea"/>
            </a:endParaRPr>
          </a:p>
        </p:txBody>
      </p:sp>
      <p:cxnSp>
        <p:nvCxnSpPr>
          <p:cNvPr id="78" name="Straight Connector 77"/>
          <p:cNvCxnSpPr/>
          <p:nvPr/>
        </p:nvCxnSpPr>
        <p:spPr>
          <a:xfrm>
            <a:off x="2820670" y="5701665"/>
            <a:ext cx="532066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20000">
            <a:off x="501650" y="2549525"/>
            <a:ext cx="1181100" cy="156210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2" name="Diagram 1"/>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4" name="Table 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5" name="Group 4"/>
          <p:cNvGrpSpPr/>
          <p:nvPr/>
        </p:nvGrpSpPr>
        <p:grpSpPr>
          <a:xfrm>
            <a:off x="467360" y="1181100"/>
            <a:ext cx="8070215" cy="4408805"/>
            <a:chOff x="715" y="1885"/>
            <a:chExt cx="12709" cy="6943"/>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6" name="Text Box 5"/>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37" name="Text Box 36"/>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38" name="Text Box 37"/>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40" name="Text Box 39"/>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501"/>
            </a:xfrm>
            <a:prstGeom prst="rect">
              <a:avLst/>
            </a:prstGeom>
            <a:noFill/>
          </p:spPr>
          <p:txBody>
            <a:bodyPr wrap="square" rtlCol="0">
              <a:spAutoFit/>
            </a:bodyPr>
            <a:p>
              <a:pPr algn="l"/>
              <a:endParaRPr lang="en-GB" altLang="en-US" sz="1400">
                <a:solidFill>
                  <a:srgbClr val="F3744B"/>
                </a:solidFill>
              </a:endParaRPr>
            </a:p>
            <a:p>
              <a:pPr algn="l"/>
              <a:r>
                <a:rPr lang="en-GB" altLang="en-US" sz="1400">
                  <a:solidFill>
                    <a:srgbClr val="F3744B"/>
                  </a:solidFill>
                </a:rPr>
                <a:t>No streetlights </a:t>
              </a:r>
              <a:r>
                <a:rPr lang="en-US" altLang="en-GB" sz="1400">
                  <a:solidFill>
                    <a:srgbClr val="F3744B"/>
                  </a:solidFill>
                </a:rPr>
                <a:t> </a:t>
              </a:r>
              <a:r>
                <a:rPr lang="en-GB" altLang="en-US" sz="1400">
                  <a:solidFill>
                    <a:srgbClr val="F3744B"/>
                  </a:solidFill>
                </a:rPr>
                <a:t>in the city is energy </a:t>
              </a:r>
              <a:r>
                <a:rPr lang="en-US" altLang="en-GB" sz="1400">
                  <a:solidFill>
                    <a:srgbClr val="F3744B"/>
                  </a:solidFill>
                </a:rPr>
                <a:t> </a:t>
              </a:r>
              <a:r>
                <a:rPr lang="en-GB" altLang="en-US" sz="1400">
                  <a:solidFill>
                    <a:srgbClr val="F3744B"/>
                  </a:solidFill>
                </a:rPr>
                <a:t>efficient</a:t>
              </a:r>
              <a:endParaRPr lang="en-GB" altLang="en-US" sz="1400">
                <a:solidFill>
                  <a:srgbClr val="F3744B"/>
                </a:solidFill>
              </a:endParaRPr>
            </a:p>
          </p:txBody>
        </p:sp>
        <p:sp>
          <p:nvSpPr>
            <p:cNvPr id="7" name="Text Box 6"/>
            <p:cNvSpPr txBox="1"/>
            <p:nvPr/>
          </p:nvSpPr>
          <p:spPr>
            <a:xfrm>
              <a:off x="3433" y="6649"/>
              <a:ext cx="2225" cy="2179"/>
            </a:xfrm>
            <a:prstGeom prst="rect">
              <a:avLst/>
            </a:prstGeom>
            <a:noFill/>
          </p:spPr>
          <p:txBody>
            <a:bodyPr wrap="square" rtlCol="0">
              <a:spAutoFit/>
            </a:bodyPr>
            <a:p>
              <a:pPr algn="l"/>
              <a:r>
                <a:rPr lang="en-GB" altLang="en-US" sz="1400">
                  <a:solidFill>
                    <a:srgbClr val="F3744B"/>
                  </a:solidFill>
                </a:rPr>
                <a:t>Up to 25% </a:t>
              </a:r>
              <a:endParaRPr lang="en-GB" altLang="en-US" sz="1400">
                <a:solidFill>
                  <a:srgbClr val="F3744B"/>
                </a:solidFill>
              </a:endParaRPr>
            </a:p>
            <a:p>
              <a:pPr algn="l"/>
              <a:r>
                <a:rPr lang="en-GB" altLang="en-US" sz="1400">
                  <a:solidFill>
                    <a:srgbClr val="F3744B"/>
                  </a:solidFill>
                </a:rPr>
                <a:t>streets lights </a:t>
              </a:r>
              <a:endParaRPr lang="en-GB" altLang="en-US" sz="1400">
                <a:solidFill>
                  <a:srgbClr val="F3744B"/>
                </a:solidFill>
              </a:endParaRPr>
            </a:p>
            <a:p>
              <a:pPr algn="l"/>
              <a:r>
                <a:rPr lang="en-GB" altLang="en-US" sz="1400">
                  <a:solidFill>
                    <a:srgbClr val="F3744B"/>
                  </a:solidFill>
                </a:rPr>
                <a:t>in the city are </a:t>
              </a:r>
              <a:endParaRPr lang="en-GB" altLang="en-US" sz="1400">
                <a:solidFill>
                  <a:srgbClr val="F3744B"/>
                </a:solidFill>
              </a:endParaRPr>
            </a:p>
            <a:p>
              <a:pPr algn="l"/>
              <a:r>
                <a:rPr lang="en-GB" altLang="en-US" sz="1400">
                  <a:solidFill>
                    <a:srgbClr val="F3744B"/>
                  </a:solidFill>
                </a:rPr>
                <a:t>energy efficient or renewable</a:t>
              </a:r>
              <a:r>
                <a:rPr lang="en-US" altLang="en-GB" sz="1400">
                  <a:solidFill>
                    <a:srgbClr val="F3744B"/>
                  </a:solidFill>
                </a:rPr>
                <a:t> </a:t>
              </a:r>
              <a:r>
                <a:rPr lang="en-GB" altLang="en-US" sz="1400">
                  <a:solidFill>
                    <a:srgbClr val="F3744B"/>
                  </a:solidFill>
                </a:rPr>
                <a:t>energy operated</a:t>
              </a:r>
              <a:endParaRPr lang="en-GB" altLang="en-US" sz="1400">
                <a:solidFill>
                  <a:srgbClr val="F3744B"/>
                </a:solidFill>
              </a:endParaRPr>
            </a:p>
          </p:txBody>
        </p:sp>
        <p:sp>
          <p:nvSpPr>
            <p:cNvPr id="8" name="Text Box 7"/>
            <p:cNvSpPr txBox="1"/>
            <p:nvPr/>
          </p:nvSpPr>
          <p:spPr>
            <a:xfrm>
              <a:off x="6066" y="6050"/>
              <a:ext cx="2225" cy="2179"/>
            </a:xfrm>
            <a:prstGeom prst="rect">
              <a:avLst/>
            </a:prstGeom>
            <a:noFill/>
          </p:spPr>
          <p:txBody>
            <a:bodyPr wrap="square" rtlCol="0">
              <a:spAutoFit/>
            </a:bodyPr>
            <a:p>
              <a:pPr algn="l"/>
              <a:r>
                <a:rPr lang="en-GB" altLang="en-US" sz="1400">
                  <a:solidFill>
                    <a:srgbClr val="F3744B"/>
                  </a:solidFill>
                </a:rPr>
                <a:t>Up to 50%</a:t>
              </a:r>
              <a:r>
                <a:rPr lang="en-US" altLang="en-GB" sz="1400">
                  <a:solidFill>
                    <a:srgbClr val="F3744B"/>
                  </a:solidFill>
                </a:rPr>
                <a:t> </a:t>
              </a:r>
              <a:r>
                <a:rPr lang="en-GB" altLang="en-US" sz="1400">
                  <a:solidFill>
                    <a:srgbClr val="F3744B"/>
                  </a:solidFill>
                </a:rPr>
                <a:t>streets </a:t>
              </a:r>
              <a:r>
                <a:rPr lang="en-US" altLang="en-GB" sz="1400">
                  <a:solidFill>
                    <a:srgbClr val="F3744B"/>
                  </a:solidFill>
                </a:rPr>
                <a:t> </a:t>
              </a:r>
              <a:r>
                <a:rPr lang="en-GB" altLang="en-US" sz="1400">
                  <a:solidFill>
                    <a:srgbClr val="F3744B"/>
                  </a:solidFill>
                </a:rPr>
                <a:t>lights in the city are </a:t>
              </a:r>
              <a:endParaRPr lang="en-GB" altLang="en-US" sz="1400">
                <a:solidFill>
                  <a:srgbClr val="F3744B"/>
                </a:solidFill>
              </a:endParaRPr>
            </a:p>
            <a:p>
              <a:pPr algn="l"/>
              <a:r>
                <a:rPr lang="en-GB" altLang="en-US" sz="1400">
                  <a:solidFill>
                    <a:srgbClr val="F3744B"/>
                  </a:solidFill>
                </a:rPr>
                <a:t>energy efficient or renewable</a:t>
              </a:r>
              <a:r>
                <a:rPr lang="en-US" altLang="en-GB" sz="1400">
                  <a:solidFill>
                    <a:srgbClr val="F3744B"/>
                  </a:solidFill>
                </a:rPr>
                <a:t> </a:t>
              </a:r>
              <a:r>
                <a:rPr lang="en-GB" altLang="en-US" sz="1400">
                  <a:solidFill>
                    <a:srgbClr val="F3744B"/>
                  </a:solidFill>
                </a:rPr>
                <a:t>energy operated</a:t>
              </a:r>
              <a:endParaRPr lang="en-GB" altLang="en-US" sz="1400">
                <a:solidFill>
                  <a:srgbClr val="F3744B"/>
                </a:solidFill>
              </a:endParaRPr>
            </a:p>
          </p:txBody>
        </p:sp>
        <p:sp>
          <p:nvSpPr>
            <p:cNvPr id="9" name="Text Box 8"/>
            <p:cNvSpPr txBox="1"/>
            <p:nvPr/>
          </p:nvSpPr>
          <p:spPr>
            <a:xfrm>
              <a:off x="8674" y="5400"/>
              <a:ext cx="2225" cy="2179"/>
            </a:xfrm>
            <a:prstGeom prst="rect">
              <a:avLst/>
            </a:prstGeom>
            <a:noFill/>
          </p:spPr>
          <p:txBody>
            <a:bodyPr wrap="square" rtlCol="0">
              <a:spAutoFit/>
            </a:bodyPr>
            <a:p>
              <a:pPr algn="l"/>
              <a:r>
                <a:rPr lang="en-GB" altLang="en-US" sz="1400">
                  <a:solidFill>
                    <a:srgbClr val="F3744B"/>
                  </a:solidFill>
                </a:rPr>
                <a:t> Up to 75%</a:t>
              </a:r>
              <a:r>
                <a:rPr lang="en-US" altLang="en-GB" sz="1400">
                  <a:solidFill>
                    <a:srgbClr val="F3744B"/>
                  </a:solidFill>
                </a:rPr>
                <a:t> </a:t>
              </a:r>
              <a:r>
                <a:rPr lang="en-GB" altLang="en-US" sz="1400">
                  <a:solidFill>
                    <a:srgbClr val="F3744B"/>
                  </a:solidFill>
                </a:rPr>
                <a:t>streets lights in the city are </a:t>
              </a:r>
              <a:endParaRPr lang="en-GB" altLang="en-US" sz="1400">
                <a:solidFill>
                  <a:srgbClr val="F3744B"/>
                </a:solidFill>
              </a:endParaRPr>
            </a:p>
            <a:p>
              <a:pPr algn="l"/>
              <a:r>
                <a:rPr lang="en-GB" altLang="en-US" sz="1400">
                  <a:solidFill>
                    <a:srgbClr val="F3744B"/>
                  </a:solidFill>
                </a:rPr>
                <a:t>energy efficient or renewable energy operated</a:t>
              </a:r>
              <a:endParaRPr lang="en-GB" altLang="en-US" sz="1400">
                <a:solidFill>
                  <a:srgbClr val="F3744B"/>
                </a:solidFill>
              </a:endParaRPr>
            </a:p>
          </p:txBody>
        </p:sp>
        <p:sp>
          <p:nvSpPr>
            <p:cNvPr id="35" name="Text Box 34"/>
            <p:cNvSpPr txBox="1"/>
            <p:nvPr/>
          </p:nvSpPr>
          <p:spPr>
            <a:xfrm>
              <a:off x="11199" y="4833"/>
              <a:ext cx="2225" cy="1840"/>
            </a:xfrm>
            <a:prstGeom prst="rect">
              <a:avLst/>
            </a:prstGeom>
            <a:noFill/>
          </p:spPr>
          <p:txBody>
            <a:bodyPr wrap="square" rtlCol="0">
              <a:spAutoFit/>
            </a:bodyPr>
            <a:p>
              <a:pPr algn="l"/>
              <a:r>
                <a:rPr lang="en-GB" altLang="en-US" sz="1400">
                  <a:solidFill>
                    <a:srgbClr val="F3744B"/>
                  </a:solidFill>
                </a:rPr>
                <a:t>All streets lights </a:t>
              </a:r>
              <a:endParaRPr lang="en-GB" altLang="en-US" sz="1400">
                <a:solidFill>
                  <a:srgbClr val="F3744B"/>
                </a:solidFill>
              </a:endParaRPr>
            </a:p>
            <a:p>
              <a:pPr algn="l"/>
              <a:r>
                <a:rPr lang="en-GB" altLang="en-US" sz="1400">
                  <a:solidFill>
                    <a:srgbClr val="F3744B"/>
                  </a:solidFill>
                </a:rPr>
                <a:t>in the city are </a:t>
              </a:r>
              <a:endParaRPr lang="en-GB" altLang="en-US" sz="1400">
                <a:solidFill>
                  <a:srgbClr val="F3744B"/>
                </a:solidFill>
              </a:endParaRPr>
            </a:p>
            <a:p>
              <a:pPr algn="l"/>
              <a:r>
                <a:rPr lang="en-GB" altLang="en-US" sz="1400">
                  <a:solidFill>
                    <a:srgbClr val="F3744B"/>
                  </a:solidFill>
                </a:rPr>
                <a:t>energy efficient </a:t>
              </a:r>
              <a:endParaRPr lang="en-GB" altLang="en-US" sz="1400">
                <a:solidFill>
                  <a:srgbClr val="F3744B"/>
                </a:solidFill>
              </a:endParaRPr>
            </a:p>
            <a:p>
              <a:pPr algn="l"/>
              <a:r>
                <a:rPr lang="en-GB" altLang="en-US" sz="1400">
                  <a:solidFill>
                    <a:srgbClr val="F3744B"/>
                  </a:solidFill>
                </a:rPr>
                <a:t>or renewable </a:t>
              </a:r>
              <a:endParaRPr lang="en-GB" altLang="en-US" sz="1400">
                <a:solidFill>
                  <a:srgbClr val="F3744B"/>
                </a:solidFill>
              </a:endParaRPr>
            </a:p>
            <a:p>
              <a:pPr algn="l"/>
              <a:r>
                <a:rPr lang="en-GB" altLang="en-US" sz="1400">
                  <a:solidFill>
                    <a:srgbClr val="F3744B"/>
                  </a:solidFill>
                </a:rPr>
                <a:t>energy operated</a:t>
              </a:r>
              <a:endParaRPr lang="en-GB" altLang="en-US" sz="1400">
                <a:solidFill>
                  <a:srgbClr val="F3744B"/>
                </a:solidFil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39" name="Table 38"/>
          <p:cNvGraphicFramePr/>
          <p:nvPr/>
        </p:nvGraphicFramePr>
        <p:xfrm>
          <a:off x="2141220" y="2636520"/>
          <a:ext cx="6400800" cy="317373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number of street lights in the city</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3322</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number of street lights in the city converted to LED</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2544</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41" name="Table 40"/>
          <p:cNvGraphicFramePr/>
          <p:nvPr/>
        </p:nvGraphicFramePr>
        <p:xfrm>
          <a:off x="2124075" y="260350"/>
          <a:ext cx="6400165" cy="20421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Municipal records/documentary evidence for the number of streetlights with energy efficient lamps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Municipal records/documentary evidence for the number of streetlights operated with renewable energy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Map of all streetlights in the city as .kml files (point geometry with optional attributes for energy efficient lamps)</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00000">
            <a:off x="501650" y="2549525"/>
            <a:ext cx="1181100" cy="156210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cation003"/>
          <p:cNvPicPr>
            <a:picLocks noChangeAspect="1"/>
          </p:cNvPicPr>
          <p:nvPr/>
        </p:nvPicPr>
        <p:blipFill>
          <a:blip r:embed="rId1"/>
          <a:stretch>
            <a:fillRect/>
          </a:stretch>
        </p:blipFill>
        <p:spPr>
          <a:xfrm>
            <a:off x="685800" y="710565"/>
            <a:ext cx="7772400" cy="5497830"/>
          </a:xfrm>
          <a:prstGeom prst="rect">
            <a:avLst/>
          </a:prstGeom>
        </p:spPr>
      </p:pic>
      <p:grpSp>
        <p:nvGrpSpPr>
          <p:cNvPr id="34" name="Group 33"/>
          <p:cNvGrpSpPr>
            <a:grpSpLocks noChangeAspect="1"/>
          </p:cNvGrpSpPr>
          <p:nvPr/>
        </p:nvGrpSpPr>
        <p:grpSpPr>
          <a:xfrm>
            <a:off x="64071" y="6387838"/>
            <a:ext cx="8297366" cy="389890"/>
            <a:chOff x="621020" y="6417010"/>
            <a:chExt cx="7676346" cy="360709"/>
          </a:xfrm>
        </p:grpSpPr>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3">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4">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5">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6">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7">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0">
              <a:duotone>
                <a:prstClr val="black"/>
                <a:srgbClr val="D9C3A5">
                  <a:tint val="50000"/>
                  <a:satMod val="180000"/>
                </a:srgbClr>
              </a:duotone>
            </a:blip>
            <a:stretch>
              <a:fillRect/>
            </a:stretch>
          </p:blipFill>
          <p:spPr>
            <a:xfrm>
              <a:off x="3369219" y="6417010"/>
              <a:ext cx="272000" cy="360709"/>
            </a:xfrm>
            <a:prstGeom prst="rect">
              <a:avLst/>
            </a:prstGeom>
          </p:spPr>
        </p:pic>
        <p:pic>
          <p:nvPicPr>
            <p:cNvPr id="14" name="Picture 13"/>
            <p:cNvPicPr>
              <a:picLocks noChangeAspect="1"/>
            </p:cNvPicPr>
            <p:nvPr/>
          </p:nvPicPr>
          <p:blipFill>
            <a:blip r:embed="rId11">
              <a:duotone>
                <a:prstClr val="black"/>
                <a:srgbClr val="D9C3A5">
                  <a:tint val="50000"/>
                  <a:satMod val="180000"/>
                </a:srgbClr>
              </a:duotone>
            </a:blip>
            <a:stretch>
              <a:fillRect/>
            </a:stretch>
          </p:blipFill>
          <p:spPr>
            <a:xfrm>
              <a:off x="2542645" y="6417010"/>
              <a:ext cx="273762" cy="360121"/>
            </a:xfrm>
            <a:prstGeom prst="rect">
              <a:avLst/>
            </a:prstGeom>
          </p:spPr>
        </p:pic>
        <p:pic>
          <p:nvPicPr>
            <p:cNvPr id="15" name="Picture 14"/>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12" name="Picture 11" descr="Location004"/>
          <p:cNvPicPr>
            <a:picLocks noChangeAspect="1"/>
          </p:cNvPicPr>
          <p:nvPr/>
        </p:nvPicPr>
        <p:blipFill>
          <a:blip r:embed="rId30"/>
          <a:stretch>
            <a:fillRect/>
          </a:stretch>
        </p:blipFill>
        <p:spPr>
          <a:xfrm>
            <a:off x="612140" y="692785"/>
            <a:ext cx="7836535" cy="5542915"/>
          </a:xfrm>
          <a:prstGeom prst="rect">
            <a:avLst/>
          </a:prstGeom>
        </p:spPr>
      </p:pic>
      <p:pic>
        <p:nvPicPr>
          <p:cNvPr id="19" name="Picture 18" descr="Location005"/>
          <p:cNvPicPr>
            <a:picLocks noChangeAspect="1"/>
          </p:cNvPicPr>
          <p:nvPr/>
        </p:nvPicPr>
        <p:blipFill>
          <a:blip r:embed="rId31"/>
          <a:stretch>
            <a:fillRect/>
          </a:stretch>
        </p:blipFill>
        <p:spPr>
          <a:xfrm>
            <a:off x="640715" y="677545"/>
            <a:ext cx="7767320" cy="5494655"/>
          </a:xfrm>
          <a:prstGeom prst="rect">
            <a:avLst/>
          </a:prstGeom>
        </p:spPr>
      </p:pic>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STUDY AREA </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rPr>
              <a:t>WARD 19, 20 &amp; 28 (PATTO), PANAJI, GOA, INDIA.</a:t>
            </a:r>
            <a:endParaRPr lang="en-IN" sz="1200" b="1" dirty="0">
              <a:effectLst>
                <a:outerShdw blurRad="38100" dist="38100" dir="2700000" algn="tl">
                  <a:srgbClr val="000000">
                    <a:alpha val="43137"/>
                  </a:srgbClr>
                </a:outerShdw>
              </a:effectLst>
            </a:endParaRPr>
          </a:p>
        </p:txBody>
      </p:sp>
      <p:pic>
        <p:nvPicPr>
          <p:cNvPr id="1026" name="Picture 2" descr="E:\GCA\ADMIN\EXPANSION\ADMISSION PROSPECTUS\2022-23\JUST LOGO.jpg"/>
          <p:cNvPicPr>
            <a:picLocks noChangeAspect="1" noChangeArrowheads="1"/>
          </p:cNvPicPr>
          <p:nvPr/>
        </p:nvPicPr>
        <p:blipFill>
          <a:blip r:embed="rId32">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00000">
            <a:off x="501650" y="2549525"/>
            <a:ext cx="1181100" cy="1562100"/>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olidFill>
                            <a:schemeClr val="bg1"/>
                          </a:solidFill>
                          <a:sym typeface="+mn-ea"/>
                        </a:rPr>
                        <a:t>Calculation</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r>
                        <a:rPr lang="en-US" sz="1800" dirty="0">
                          <a:solidFill>
                            <a:schemeClr val="bg1"/>
                          </a:solidFill>
                          <a:sym typeface="+mn-ea"/>
                        </a:rPr>
                        <a:t>76.58 percent of total streetlights in the city have energy efficient LED fixtures.</a:t>
                      </a:r>
                      <a:endParaRPr lang="en-US" altLang="en-US" sz="1800" b="1"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4</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75</a:t>
                      </a:r>
                      <a:endParaRPr lang="en-US" altLang="en-US" sz="2000" b="1" dirty="0">
                        <a:solidFill>
                          <a:schemeClr val="bg1"/>
                        </a:solidFill>
                        <a:sym typeface="+mn-ea"/>
                      </a:endParaRPr>
                    </a:p>
                  </a:txBody>
                  <a:tcPr anchor="t" anchorCtr="0">
                    <a:solidFill>
                      <a:srgbClr val="F3744B"/>
                    </a:solidFill>
                  </a:tcPr>
                </a:tc>
              </a:tr>
            </a:tbl>
          </a:graphicData>
        </a:graphic>
      </p:graphicFrame>
      <p:grpSp>
        <p:nvGrpSpPr>
          <p:cNvPr id="4" name="Group 3"/>
          <p:cNvGrpSpPr/>
          <p:nvPr/>
        </p:nvGrpSpPr>
        <p:grpSpPr>
          <a:xfrm>
            <a:off x="2413635" y="980440"/>
            <a:ext cx="2735580" cy="793750"/>
            <a:chOff x="3084" y="8348"/>
            <a:chExt cx="4308" cy="1250"/>
          </a:xfrm>
        </p:grpSpPr>
        <p:sp>
          <p:nvSpPr>
            <p:cNvPr id="37" name="Text Box 36"/>
            <p:cNvSpPr txBox="1"/>
            <p:nvPr/>
          </p:nvSpPr>
          <p:spPr>
            <a:xfrm>
              <a:off x="3084" y="8575"/>
              <a:ext cx="2725" cy="580"/>
            </a:xfrm>
            <a:prstGeom prst="rect">
              <a:avLst/>
            </a:prstGeom>
            <a:noFill/>
          </p:spPr>
          <p:txBody>
            <a:bodyPr wrap="square" rtlCol="0">
              <a:spAutoFit/>
            </a:bodyPr>
            <a:p>
              <a:r>
                <a:rPr lang="en-US" altLang="en-GB" b="1">
                  <a:solidFill>
                    <a:schemeClr val="bg1"/>
                  </a:solidFill>
                </a:rPr>
                <a:t>Value  =  100 x </a:t>
              </a:r>
              <a:endParaRPr lang="en-US" altLang="en-GB" b="1">
                <a:solidFill>
                  <a:schemeClr val="bg1"/>
                </a:solidFill>
              </a:endParaRPr>
            </a:p>
          </p:txBody>
        </p:sp>
        <p:sp>
          <p:nvSpPr>
            <p:cNvPr id="38" name="Text Box 37"/>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2544</a:t>
              </a:r>
              <a:endParaRPr lang="en-US" altLang="en-US" b="1" dirty="0">
                <a:solidFill>
                  <a:schemeClr val="bg1"/>
                </a:solidFill>
                <a:sym typeface="+mn-ea"/>
              </a:endParaRPr>
            </a:p>
          </p:txBody>
        </p:sp>
        <p:sp>
          <p:nvSpPr>
            <p:cNvPr id="40" name="Text Box 39"/>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3322</a:t>
              </a:r>
              <a:endParaRPr lang="en-US" altLang="en-US" b="1" dirty="0">
                <a:solidFill>
                  <a:schemeClr val="bg1"/>
                </a:solidFill>
                <a:sym typeface="+mn-ea"/>
              </a:endParaRPr>
            </a:p>
          </p:txBody>
        </p:sp>
        <p:cxnSp>
          <p:nvCxnSpPr>
            <p:cNvPr id="5" name="Straight Connector 4"/>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4933950"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76.58 %</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6" name="Diagram 5"/>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sp>
        <p:nvSpPr>
          <p:cNvPr id="7" name="Text Box 6"/>
          <p:cNvSpPr txBox="1"/>
          <p:nvPr/>
        </p:nvSpPr>
        <p:spPr>
          <a:xfrm>
            <a:off x="5763260" y="3717290"/>
            <a:ext cx="1408430" cy="1383665"/>
          </a:xfrm>
          <a:prstGeom prst="rect">
            <a:avLst/>
          </a:prstGeom>
          <a:noFill/>
        </p:spPr>
        <p:txBody>
          <a:bodyPr wrap="square" rtlCol="0">
            <a:spAutoFit/>
          </a:bodyPr>
          <a:p>
            <a:pPr algn="l"/>
            <a:r>
              <a:rPr lang="en-GB" altLang="en-US" sz="1400">
                <a:solidFill>
                  <a:srgbClr val="F3744B"/>
                </a:solidFill>
                <a:sym typeface="+mn-ea"/>
              </a:rPr>
              <a:t>Up to 75%</a:t>
            </a:r>
            <a:r>
              <a:rPr lang="en-US" altLang="en-GB" sz="1400">
                <a:solidFill>
                  <a:srgbClr val="F3744B"/>
                </a:solidFill>
                <a:sym typeface="+mn-ea"/>
              </a:rPr>
              <a:t> </a:t>
            </a:r>
            <a:r>
              <a:rPr lang="en-GB" altLang="en-US" sz="1400">
                <a:solidFill>
                  <a:srgbClr val="F3744B"/>
                </a:solidFill>
                <a:sym typeface="+mn-ea"/>
              </a:rPr>
              <a:t>streets lights in the city are </a:t>
            </a:r>
            <a:endParaRPr lang="en-GB" altLang="en-US" sz="1400">
              <a:solidFill>
                <a:srgbClr val="F3744B"/>
              </a:solidFill>
            </a:endParaRPr>
          </a:p>
          <a:p>
            <a:pPr algn="l"/>
            <a:r>
              <a:rPr lang="en-GB" altLang="en-US" sz="1400">
                <a:solidFill>
                  <a:srgbClr val="F3744B"/>
                </a:solidFill>
                <a:sym typeface="+mn-ea"/>
              </a:rPr>
              <a:t>energy efficient or renewable energy operated</a:t>
            </a:r>
            <a:endParaRPr lang="en-GB" altLang="en-US" sz="1400">
              <a:solidFill>
                <a:srgbClr val="F3744B"/>
              </a:solidFill>
            </a:endParaRPr>
          </a:p>
        </p:txBody>
      </p:sp>
      <p:sp>
        <p:nvSpPr>
          <p:cNvPr id="8" name="Text Box 7"/>
          <p:cNvSpPr txBox="1"/>
          <p:nvPr/>
        </p:nvSpPr>
        <p:spPr>
          <a:xfrm>
            <a:off x="3562985" y="5805170"/>
            <a:ext cx="888365" cy="306705"/>
          </a:xfrm>
          <a:prstGeom prst="rect">
            <a:avLst/>
          </a:prstGeom>
          <a:noFill/>
        </p:spPr>
        <p:txBody>
          <a:bodyPr wrap="none" rtlCol="0" anchor="t">
            <a:spAutoFit/>
          </a:bodyPr>
          <a:p>
            <a:r>
              <a:rPr lang="en-US" altLang="en-GB" sz="1400">
                <a:solidFill>
                  <a:srgbClr val="F3744B"/>
                </a:solidFill>
                <a:sym typeface="+mn-ea"/>
              </a:rPr>
              <a:t>Upto 25%</a:t>
            </a:r>
            <a:endParaRPr lang="en-US" altLang="en-GB" sz="1400">
              <a:solidFill>
                <a:srgbClr val="F3744B"/>
              </a:solidFill>
              <a:sym typeface="+mn-ea"/>
            </a:endParaRPr>
          </a:p>
        </p:txBody>
      </p:sp>
      <p:sp>
        <p:nvSpPr>
          <p:cNvPr id="9" name="Text Box 8"/>
          <p:cNvSpPr txBox="1"/>
          <p:nvPr/>
        </p:nvSpPr>
        <p:spPr>
          <a:xfrm>
            <a:off x="4859655" y="5805170"/>
            <a:ext cx="888365" cy="306705"/>
          </a:xfrm>
          <a:prstGeom prst="rect">
            <a:avLst/>
          </a:prstGeom>
          <a:noFill/>
        </p:spPr>
        <p:txBody>
          <a:bodyPr wrap="none" rtlCol="0" anchor="t">
            <a:spAutoFit/>
          </a:bodyPr>
          <a:p>
            <a:r>
              <a:rPr lang="en-US" altLang="en-GB" sz="1400">
                <a:solidFill>
                  <a:srgbClr val="F3744B"/>
                </a:solidFill>
                <a:sym typeface="+mn-ea"/>
              </a:rPr>
              <a:t>Upto 50%</a:t>
            </a:r>
            <a:endParaRPr lang="en-US" altLang="en-GB" sz="1400">
              <a:solidFill>
                <a:srgbClr val="F3744B"/>
              </a:solidFill>
              <a:sym typeface="+mn-ea"/>
            </a:endParaRPr>
          </a:p>
        </p:txBody>
      </p:sp>
      <p:sp>
        <p:nvSpPr>
          <p:cNvPr id="35" name="Text Box 34"/>
          <p:cNvSpPr txBox="1"/>
          <p:nvPr/>
        </p:nvSpPr>
        <p:spPr>
          <a:xfrm>
            <a:off x="7379970" y="5805170"/>
            <a:ext cx="580390" cy="306705"/>
          </a:xfrm>
          <a:prstGeom prst="rect">
            <a:avLst/>
          </a:prstGeom>
          <a:noFill/>
        </p:spPr>
        <p:txBody>
          <a:bodyPr wrap="none" rtlCol="0" anchor="t">
            <a:spAutoFit/>
          </a:bodyPr>
          <a:p>
            <a:r>
              <a:rPr lang="en-US" altLang="en-GB" sz="1400">
                <a:solidFill>
                  <a:srgbClr val="F3744B"/>
                </a:solidFill>
                <a:sym typeface="+mn-ea"/>
              </a:rPr>
              <a:t>100%</a:t>
            </a:r>
            <a:endParaRPr lang="en-US" altLang="en-GB" sz="1400">
              <a:solidFill>
                <a:srgbClr val="F3744B"/>
              </a:solidFill>
              <a:sym typeface="+mn-ea"/>
            </a:endParaRPr>
          </a:p>
        </p:txBody>
      </p:sp>
      <p:sp>
        <p:nvSpPr>
          <p:cNvPr id="58" name="&quot;No&quot; Symbol 57"/>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74" name="Text Box 73"/>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sp>
        <p:nvSpPr>
          <p:cNvPr id="51" name="Text Box 50"/>
          <p:cNvSpPr txBox="1"/>
          <p:nvPr/>
        </p:nvSpPr>
        <p:spPr>
          <a:xfrm>
            <a:off x="2698115" y="5805170"/>
            <a:ext cx="400050" cy="306705"/>
          </a:xfrm>
          <a:prstGeom prst="rect">
            <a:avLst/>
          </a:prstGeom>
          <a:noFill/>
        </p:spPr>
        <p:txBody>
          <a:bodyPr wrap="none" rtlCol="0" anchor="t">
            <a:spAutoFit/>
          </a:bodyPr>
          <a:p>
            <a:r>
              <a:rPr lang="en-US" altLang="en-GB" sz="1400">
                <a:solidFill>
                  <a:srgbClr val="F3744B"/>
                </a:solidFill>
                <a:sym typeface="+mn-ea"/>
              </a:rPr>
              <a:t>0%</a:t>
            </a:r>
            <a:endParaRPr lang="en-US" altLang="en-GB" sz="1400">
              <a:solidFill>
                <a:srgbClr val="F3744B"/>
              </a:solidFill>
              <a:sym typeface="+mn-ea"/>
            </a:endParaRPr>
          </a:p>
        </p:txBody>
      </p:sp>
      <p:sp>
        <p:nvSpPr>
          <p:cNvPr id="52" name="L-Shape 51"/>
          <p:cNvSpPr/>
          <p:nvPr/>
        </p:nvSpPr>
        <p:spPr>
          <a:xfrm rot="18660000">
            <a:off x="2621915" y="438785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3" name="L-Shape 52"/>
          <p:cNvSpPr/>
          <p:nvPr/>
        </p:nvSpPr>
        <p:spPr>
          <a:xfrm rot="18660000">
            <a:off x="3895090" y="440690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4" name="L-Shape 53"/>
          <p:cNvSpPr/>
          <p:nvPr/>
        </p:nvSpPr>
        <p:spPr>
          <a:xfrm rot="18660000">
            <a:off x="5084445" y="440563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80000">
            <a:off x="501650" y="2549525"/>
            <a:ext cx="1181100" cy="1562100"/>
          </a:xfrm>
          <a:prstGeom prst="rect">
            <a:avLst/>
          </a:prstGeom>
          <a:effectLst>
            <a:reflection blurRad="6350" stA="50000" endA="300" endPos="38500" dist="50800" dir="5400000" sy="-100000" algn="bl" rotWithShape="0"/>
          </a:effectLst>
        </p:spPr>
      </p:pic>
      <p:grpSp>
        <p:nvGrpSpPr>
          <p:cNvPr id="4" name="Group 3"/>
          <p:cNvGrpSpPr/>
          <p:nvPr/>
        </p:nvGrpSpPr>
        <p:grpSpPr>
          <a:xfrm>
            <a:off x="2413635" y="980440"/>
            <a:ext cx="2735580" cy="793750"/>
            <a:chOff x="3084" y="8348"/>
            <a:chExt cx="4308" cy="1250"/>
          </a:xfrm>
        </p:grpSpPr>
        <p:sp>
          <p:nvSpPr>
            <p:cNvPr id="37" name="Text Box 36"/>
            <p:cNvSpPr txBox="1"/>
            <p:nvPr/>
          </p:nvSpPr>
          <p:spPr>
            <a:xfrm>
              <a:off x="3084" y="8575"/>
              <a:ext cx="2725" cy="580"/>
            </a:xfrm>
            <a:prstGeom prst="rect">
              <a:avLst/>
            </a:prstGeom>
            <a:noFill/>
          </p:spPr>
          <p:txBody>
            <a:bodyPr wrap="square" rtlCol="0">
              <a:spAutoFit/>
            </a:bodyPr>
            <a:p>
              <a:r>
                <a:rPr lang="en-US" altLang="en-GB" b="1">
                  <a:solidFill>
                    <a:schemeClr val="bg1"/>
                  </a:solidFill>
                </a:rPr>
                <a:t>Value  =  100 x </a:t>
              </a:r>
              <a:endParaRPr lang="en-US" altLang="en-GB" b="1">
                <a:solidFill>
                  <a:schemeClr val="bg1"/>
                </a:solidFill>
              </a:endParaRPr>
            </a:p>
          </p:txBody>
        </p:sp>
        <p:sp>
          <p:nvSpPr>
            <p:cNvPr id="38" name="Text Box 37"/>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2544</a:t>
              </a:r>
              <a:endParaRPr lang="en-US" altLang="en-US" b="1" dirty="0">
                <a:solidFill>
                  <a:schemeClr val="bg1"/>
                </a:solidFill>
                <a:sym typeface="+mn-ea"/>
              </a:endParaRPr>
            </a:p>
          </p:txBody>
        </p:sp>
        <p:sp>
          <p:nvSpPr>
            <p:cNvPr id="40" name="Text Box 39"/>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3322</a:t>
              </a:r>
              <a:endParaRPr lang="en-US" altLang="en-US" b="1" dirty="0">
                <a:solidFill>
                  <a:schemeClr val="bg1"/>
                </a:solidFill>
                <a:sym typeface="+mn-ea"/>
              </a:endParaRPr>
            </a:p>
          </p:txBody>
        </p:sp>
        <p:cxnSp>
          <p:nvCxnSpPr>
            <p:cNvPr id="5" name="Straight Connector 4"/>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4933950"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76.58 %</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39" name="Table 38"/>
          <p:cNvGraphicFramePr/>
          <p:nvPr/>
        </p:nvGraphicFramePr>
        <p:xfrm>
          <a:off x="2124075" y="260350"/>
          <a:ext cx="6400165" cy="446405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More than two thirds of street lights in the city have LED fixtures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Score terminology needs to change from ‘Upto’ to ‘More Than or Equal to (&gt; =)’ </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All streetlights are drawing power from the grid network</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There are no RE street light fixture working in the city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RE system has been tried and dicontinued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RE system are prone to dependent on weather conditions </a:t>
                      </a:r>
                      <a:endParaRPr lang="en-US" altLang="en-GB" sz="1800" b="0">
                        <a:solidFill>
                          <a:schemeClr val="bg1"/>
                        </a:solidFill>
                        <a:sym typeface="+mn-ea"/>
                      </a:endParaRPr>
                    </a:p>
                  </a:txBody>
                  <a:tcPr anchor="t" anchorCtr="0">
                    <a:solidFill>
                      <a:schemeClr val="accent6">
                        <a:lumMod val="60000"/>
                        <a:lumOff val="40000"/>
                      </a:schemeClr>
                    </a:solidFill>
                  </a:tcPr>
                </a:tc>
              </a:tr>
              <a:tr h="394970">
                <a:tc>
                  <a:txBody>
                    <a:bodyPr/>
                    <a:p>
                      <a:pPr>
                        <a:buNone/>
                      </a:pPr>
                      <a:r>
                        <a:rPr lang="en-US" altLang="en-GB" sz="1800" b="0">
                          <a:solidFill>
                            <a:schemeClr val="bg1"/>
                          </a:solidFill>
                          <a:sym typeface="+mn-ea"/>
                        </a:rPr>
                        <a:t>Li-Ion batteries are high value and prone to be stealing</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Skilled personnels to deal with RE system are not available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Capital &amp; maintenance cost of RE system is high</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700000">
            <a:off x="658495" y="3085465"/>
            <a:ext cx="1054100" cy="1379220"/>
          </a:xfrm>
          <a:prstGeom prst="rect">
            <a:avLst/>
          </a:prstGeom>
          <a:effectLst>
            <a:reflection blurRad="6350" stA="50000" endA="300" endPos="38500" dist="50800" dir="5400000" sy="-100000" algn="bl" rotWithShape="0"/>
          </a:effectLst>
        </p:spPr>
      </p:pic>
      <p:graphicFrame>
        <p:nvGraphicFramePr>
          <p:cNvPr id="81" name="Table 80"/>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lnSpc>
                          <a:spcPct val="100000"/>
                        </a:lnSpc>
                        <a:buNone/>
                      </a:pPr>
                      <a:r>
                        <a:rPr lang="en-US" sz="1800" dirty="0" smtClean="0">
                          <a:sym typeface="+mn-ea"/>
                        </a:rPr>
                        <a:t>Rationale</a:t>
                      </a:r>
                      <a:endParaRPr lang="en-GB" altLang="en-US"/>
                    </a:p>
                  </a:txBody>
                  <a:tcPr anchor="t" anchorCtr="0">
                    <a:solidFill>
                      <a:srgbClr val="F3744B"/>
                    </a:solidFill>
                  </a:tcPr>
                </a:tc>
              </a:tr>
              <a:tr h="381000">
                <a:tc>
                  <a:txBody>
                    <a:bodyPr/>
                    <a:p>
                      <a:pPr algn="just">
                        <a:lnSpc>
                          <a:spcPct val="100000"/>
                        </a:lnSpc>
                        <a:buNone/>
                      </a:pPr>
                      <a:r>
                        <a:rPr lang="en-US" sz="1400" dirty="0">
                          <a:solidFill>
                            <a:schemeClr val="bg1"/>
                          </a:solidFill>
                          <a:sym typeface="+mn-ea"/>
                        </a:rPr>
                        <a:t>Buildings, throughout their life cycles, are one of the prime contributors of GHG emissions in the city. In order to encourage the construction and use of green and energy efficient buildings, national building code 2016 and energy conservation of building codes are developed and notified by the Government. There are number of compliances, implementation procedures and stakeholder co-operation that needs to be in place from the city’s side for effective adoption of green buildings. This indicator checks the readiness of the city regarding the compliance procedures, penalty/reward schemes and stakeholder co-operation for subsequent promotion of new and existing green and energy efficient buildings.</a:t>
                      </a:r>
                      <a:endParaRPr lang="en-US" sz="14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None/>
                      </a:pPr>
                      <a:r>
                        <a:rPr lang="en-US" sz="1400" dirty="0">
                          <a:solidFill>
                            <a:schemeClr val="bg1"/>
                          </a:solidFill>
                          <a:sym typeface="+mn-ea"/>
                        </a:rPr>
                        <a:t>Compliance and implementation procedures for various green building norms at city level requires integration of these provisions in the General Development Control Regulations (GDCRs), building byelaws/rules, formation of green building cells/ equivalent in ULBs etc. Green buildings are defined by established rating systems including Bureau of Energy Efficiency (BEE), Leadership in Energy &amp; Environmental Design (LEED), Excellence in Design for Greater Efficiencies (EDGE), Green Rating for Integrated Habitat Assessment (GRIHA), Indian Green Building Council (IGBC), Green and Eco-friendly Movement (GEM).</a:t>
                      </a:r>
                      <a:endParaRPr lang="en-US" sz="14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pPr>
                      <a:r>
                        <a:rPr lang="en-US" sz="1400" dirty="0">
                          <a:solidFill>
                            <a:schemeClr val="bg1"/>
                          </a:solidFill>
                          <a:sym typeface="+mn-ea"/>
                        </a:rPr>
                        <a:t>Compliance procedures are only available at state level. Assessment will be on the basis of inclusion of latest provisions of codes, regulations for green buildings at city level, formation of green building cell within city ULBs, availability of promotional/ penalty schemes to spur demand for green buildings, and formation of city level green building committee/ equivalent for stakeholder co-operation.</a:t>
                      </a:r>
                      <a:endParaRPr lang="en-US" sz="1400" dirty="0">
                        <a:solidFill>
                          <a:schemeClr val="bg1"/>
                        </a:solidFill>
                        <a:sym typeface="+mn-ea"/>
                      </a:endParaRPr>
                    </a:p>
                  </a:txBody>
                  <a:tcPr anchor="t" anchorCtr="0">
                    <a:solidFill>
                      <a:schemeClr val="accent6">
                        <a:lumMod val="60000"/>
                        <a:lumOff val="40000"/>
                      </a:schemeClr>
                    </a:solidFill>
                  </a:tcPr>
                </a:tc>
              </a:tr>
            </a:tbl>
          </a:graphicData>
        </a:graphic>
      </p:graphicFrame>
      <p:sp>
        <p:nvSpPr>
          <p:cNvPr id="82" name="Text Box 81"/>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None</a:t>
            </a:r>
            <a:r>
              <a:rPr lang="en-US" altLang="en-GB" sz="1200" b="1">
                <a:solidFill>
                  <a:srgbClr val="FF0000"/>
                </a:solidFill>
              </a:rPr>
              <a:t>)</a:t>
            </a:r>
            <a:endParaRPr lang="en-US" altLang="en-GB" sz="1200" b="1">
              <a:solidFill>
                <a:srgbClr val="FF0000"/>
              </a:solidFill>
            </a:endParaRPr>
          </a:p>
        </p:txBody>
      </p:sp>
      <p:grpSp>
        <p:nvGrpSpPr>
          <p:cNvPr id="83" name="Group 82"/>
          <p:cNvGrpSpPr>
            <a:grpSpLocks noChangeAspect="1"/>
          </p:cNvGrpSpPr>
          <p:nvPr/>
        </p:nvGrpSpPr>
        <p:grpSpPr>
          <a:xfrm>
            <a:off x="1845670" y="6388474"/>
            <a:ext cx="1482935" cy="389255"/>
            <a:chOff x="2269275" y="6417598"/>
            <a:chExt cx="1371944" cy="360121"/>
          </a:xfrm>
        </p:grpSpPr>
        <p:pic>
          <p:nvPicPr>
            <p:cNvPr id="84" name="Picture 83"/>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85" name="Picture 84"/>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86" name="Picture 85"/>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87" name="Picture 86"/>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88" name="Picture 87"/>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aphicFrame>
        <p:nvGraphicFramePr>
          <p:cNvPr id="3" name="Diagram 2"/>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4" name="Table 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5" name="Group 4"/>
          <p:cNvGrpSpPr/>
          <p:nvPr/>
        </p:nvGrpSpPr>
        <p:grpSpPr>
          <a:xfrm>
            <a:off x="467360" y="1181100"/>
            <a:ext cx="8070215" cy="3992245"/>
            <a:chOff x="715" y="1885"/>
            <a:chExt cx="12709" cy="6287"/>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10" name="Text Box 9"/>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37" name="Text Box 36"/>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38" name="Text Box 37"/>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40" name="Text Box 39"/>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161"/>
            </a:xfrm>
            <a:prstGeom prst="rect">
              <a:avLst/>
            </a:prstGeom>
            <a:noFill/>
          </p:spPr>
          <p:txBody>
            <a:bodyPr wrap="square" rtlCol="0">
              <a:spAutoFit/>
            </a:bodyPr>
            <a:p>
              <a:pPr algn="l"/>
              <a:endParaRPr lang="en-GB" altLang="en-US" sz="1400">
                <a:solidFill>
                  <a:srgbClr val="F3744B"/>
                </a:solidFill>
              </a:endParaRPr>
            </a:p>
            <a:p>
              <a:pPr algn="l"/>
              <a:r>
                <a:rPr sz="1400">
                  <a:solidFill>
                    <a:srgbClr val="F3744B"/>
                  </a:solidFill>
                </a:rPr>
                <a:t>No measures </a:t>
              </a:r>
              <a:endParaRPr sz="1400">
                <a:solidFill>
                  <a:srgbClr val="F3744B"/>
                </a:solidFill>
              </a:endParaRPr>
            </a:p>
            <a:p>
              <a:pPr algn="l"/>
              <a:r>
                <a:rPr sz="1400">
                  <a:solidFill>
                    <a:srgbClr val="F3744B"/>
                  </a:solidFill>
                </a:rPr>
                <a:t>implemented</a:t>
              </a:r>
              <a:endParaRPr sz="1400">
                <a:solidFill>
                  <a:srgbClr val="F3744B"/>
                </a:solidFill>
              </a:endParaRPr>
            </a:p>
          </p:txBody>
        </p:sp>
        <p:sp>
          <p:nvSpPr>
            <p:cNvPr id="11" name="Text Box 10"/>
            <p:cNvSpPr txBox="1"/>
            <p:nvPr/>
          </p:nvSpPr>
          <p:spPr>
            <a:xfrm>
              <a:off x="3433" y="6649"/>
              <a:ext cx="2225" cy="822"/>
            </a:xfrm>
            <a:prstGeom prst="rect">
              <a:avLst/>
            </a:prstGeom>
            <a:noFill/>
          </p:spPr>
          <p:txBody>
            <a:bodyPr wrap="square" rtlCol="0">
              <a:spAutoFit/>
            </a:bodyPr>
            <a:p>
              <a:pPr algn="l"/>
              <a:r>
                <a:rPr lang="en-GB" altLang="en-US" sz="1400">
                  <a:solidFill>
                    <a:srgbClr val="F3744B"/>
                  </a:solidFill>
                </a:rPr>
                <a:t>One measure </a:t>
              </a:r>
              <a:endParaRPr lang="en-GB" altLang="en-US" sz="1400">
                <a:solidFill>
                  <a:srgbClr val="F3744B"/>
                </a:solidFill>
              </a:endParaRPr>
            </a:p>
            <a:p>
              <a:pPr algn="l"/>
              <a:r>
                <a:rPr lang="en-GB" altLang="en-US" sz="1400">
                  <a:solidFill>
                    <a:srgbClr val="F3744B"/>
                  </a:solidFill>
                </a:rPr>
                <a:t>implemented</a:t>
              </a:r>
              <a:endParaRPr lang="en-GB" altLang="en-US" sz="1400">
                <a:solidFill>
                  <a:srgbClr val="F3744B"/>
                </a:solidFill>
              </a:endParaRPr>
            </a:p>
          </p:txBody>
        </p:sp>
        <p:sp>
          <p:nvSpPr>
            <p:cNvPr id="13" name="Text Box 12"/>
            <p:cNvSpPr txBox="1"/>
            <p:nvPr/>
          </p:nvSpPr>
          <p:spPr>
            <a:xfrm>
              <a:off x="6066" y="6050"/>
              <a:ext cx="2225" cy="822"/>
            </a:xfrm>
            <a:prstGeom prst="rect">
              <a:avLst/>
            </a:prstGeom>
            <a:noFill/>
          </p:spPr>
          <p:txBody>
            <a:bodyPr wrap="square" rtlCol="0">
              <a:spAutoFit/>
            </a:bodyPr>
            <a:p>
              <a:pPr algn="l"/>
              <a:r>
                <a:rPr sz="1400">
                  <a:solidFill>
                    <a:srgbClr val="F3744B"/>
                  </a:solidFill>
                </a:rPr>
                <a:t>Two measures </a:t>
              </a:r>
              <a:endParaRPr sz="1400">
                <a:solidFill>
                  <a:srgbClr val="F3744B"/>
                </a:solidFill>
              </a:endParaRPr>
            </a:p>
            <a:p>
              <a:pPr algn="l"/>
              <a:r>
                <a:rPr sz="1400">
                  <a:solidFill>
                    <a:srgbClr val="F3744B"/>
                  </a:solidFill>
                </a:rPr>
                <a:t>implemented</a:t>
              </a:r>
              <a:endParaRPr sz="1400">
                <a:solidFill>
                  <a:srgbClr val="F3744B"/>
                </a:solidFill>
              </a:endParaRPr>
            </a:p>
          </p:txBody>
        </p:sp>
        <p:sp>
          <p:nvSpPr>
            <p:cNvPr id="14" name="Text Box 13"/>
            <p:cNvSpPr txBox="1"/>
            <p:nvPr/>
          </p:nvSpPr>
          <p:spPr>
            <a:xfrm>
              <a:off x="8674" y="5400"/>
              <a:ext cx="2225" cy="822"/>
            </a:xfrm>
            <a:prstGeom prst="rect">
              <a:avLst/>
            </a:prstGeom>
            <a:noFill/>
          </p:spPr>
          <p:txBody>
            <a:bodyPr wrap="square" rtlCol="0">
              <a:spAutoFit/>
            </a:bodyPr>
            <a:p>
              <a:pPr algn="l"/>
              <a:r>
                <a:rPr sz="1400">
                  <a:solidFill>
                    <a:srgbClr val="F3744B"/>
                  </a:solidFill>
                </a:rPr>
                <a:t>Three measures </a:t>
              </a:r>
              <a:endParaRPr sz="1400">
                <a:solidFill>
                  <a:srgbClr val="F3744B"/>
                </a:solidFill>
              </a:endParaRPr>
            </a:p>
            <a:p>
              <a:pPr algn="l"/>
              <a:r>
                <a:rPr sz="1400">
                  <a:solidFill>
                    <a:srgbClr val="F3744B"/>
                  </a:solidFill>
                </a:rPr>
                <a:t>implemented</a:t>
              </a:r>
              <a:endParaRPr sz="1400">
                <a:solidFill>
                  <a:srgbClr val="F3744B"/>
                </a:solidFill>
              </a:endParaRPr>
            </a:p>
          </p:txBody>
        </p:sp>
        <p:sp>
          <p:nvSpPr>
            <p:cNvPr id="35" name="Text Box 34"/>
            <p:cNvSpPr txBox="1"/>
            <p:nvPr/>
          </p:nvSpPr>
          <p:spPr>
            <a:xfrm>
              <a:off x="11199" y="4833"/>
              <a:ext cx="2225" cy="1161"/>
            </a:xfrm>
            <a:prstGeom prst="rect">
              <a:avLst/>
            </a:prstGeom>
            <a:noFill/>
          </p:spPr>
          <p:txBody>
            <a:bodyPr wrap="square" rtlCol="0">
              <a:spAutoFit/>
            </a:bodyPr>
            <a:p>
              <a:pPr algn="l"/>
              <a:r>
                <a:rPr lang="en-GB" altLang="en-US" sz="1400">
                  <a:solidFill>
                    <a:srgbClr val="F3744B"/>
                  </a:solidFill>
                </a:rPr>
                <a:t>All four</a:t>
              </a:r>
              <a:r>
                <a:rPr lang="en-US" altLang="en-GB" sz="1400">
                  <a:solidFill>
                    <a:srgbClr val="F3744B"/>
                  </a:solidFill>
                </a:rPr>
                <a:t> </a:t>
              </a:r>
              <a:r>
                <a:rPr lang="en-GB" altLang="en-US" sz="1400">
                  <a:solidFill>
                    <a:srgbClr val="F3744B"/>
                  </a:solidFill>
                </a:rPr>
                <a:t>measures </a:t>
              </a:r>
              <a:endParaRPr lang="en-GB" altLang="en-US" sz="1400">
                <a:solidFill>
                  <a:srgbClr val="F3744B"/>
                </a:solidFill>
              </a:endParaRPr>
            </a:p>
            <a:p>
              <a:pPr algn="l"/>
              <a:r>
                <a:rPr lang="en-GB" altLang="en-US" sz="1400">
                  <a:solidFill>
                    <a:srgbClr val="F3744B"/>
                  </a:solidFill>
                </a:rPr>
                <a:t>implemented</a:t>
              </a:r>
              <a:endParaRPr lang="en-GB" altLang="en-US" sz="1400">
                <a:solidFill>
                  <a:srgbClr val="F3744B"/>
                </a:solidFill>
              </a:endParaRPr>
            </a:p>
          </p:txBody>
        </p:sp>
      </p:grpSp>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5">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6">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7">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8">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9">
              <a:duotone>
                <a:prstClr val="black"/>
                <a:srgbClr val="D9C3A5">
                  <a:tint val="50000"/>
                  <a:satMod val="180000"/>
                </a:srgbClr>
              </a:duotone>
            </a:blip>
            <a:stretch>
              <a:fillRect/>
            </a:stretch>
          </p:blipFill>
          <p:spPr>
            <a:xfrm>
              <a:off x="3096330" y="6417598"/>
              <a:ext cx="272222" cy="360000"/>
            </a:xfrm>
            <a:prstGeom prst="rect">
              <a:avLst/>
            </a:prstGeom>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graphicFrame>
        <p:nvGraphicFramePr>
          <p:cNvPr id="20" name="Table 19"/>
          <p:cNvGraphicFramePr/>
          <p:nvPr/>
        </p:nvGraphicFramePr>
        <p:xfrm>
          <a:off x="2140585" y="4500245"/>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lnSpc>
                          <a:spcPct val="100000"/>
                        </a:lnSpc>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lnSpc>
                          <a:spcPct val="100000"/>
                        </a:lnSpc>
                        <a:buNone/>
                      </a:pPr>
                      <a:endParaRPr lang="en-US" altLang="en-US" sz="1800" dirty="0" smtClean="0">
                        <a:solidFill>
                          <a:schemeClr val="bg1"/>
                        </a:solidFill>
                        <a:sym typeface="+mn-ea"/>
                      </a:endParaRPr>
                    </a:p>
                  </a:txBody>
                  <a:tcPr anchor="t" anchorCtr="0">
                    <a:solidFill>
                      <a:srgbClr val="F3744B"/>
                    </a:solidFill>
                  </a:tcPr>
                </a:tc>
              </a:tr>
              <a:tr h="398145">
                <a:tc>
                  <a:txBody>
                    <a:bodyPr/>
                    <a:p>
                      <a:pPr>
                        <a:lnSpc>
                          <a:spcPct val="100000"/>
                        </a:lnSpc>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lnSpc>
                          <a:spcPct val="100000"/>
                        </a:lnSpc>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lnSpc>
                          <a:spcPct val="100000"/>
                        </a:lnSpc>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lnSpc>
                          <a:spcPct val="100000"/>
                        </a:lnSpc>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lgn="l">
                        <a:lnSpc>
                          <a:spcPct val="100000"/>
                        </a:lnSpc>
                        <a:buNone/>
                      </a:pPr>
                      <a:r>
                        <a:rPr lang="en-US" altLang="en-GB" sz="1400">
                          <a:solidFill>
                            <a:schemeClr val="bg1"/>
                          </a:solidFill>
                          <a:sym typeface="+mn-ea"/>
                        </a:rPr>
                        <a:t>Measure 1 is implemented</a:t>
                      </a:r>
                      <a:endParaRPr lang="en-US" altLang="en-GB" sz="1400">
                        <a:solidFill>
                          <a:schemeClr val="bg1"/>
                        </a:solidFill>
                        <a:sym typeface="+mn-ea"/>
                      </a:endParaRPr>
                    </a:p>
                  </a:txBody>
                  <a:tcPr anchor="t" anchorCtr="0">
                    <a:solidFill>
                      <a:schemeClr val="accent6">
                        <a:lumMod val="60000"/>
                        <a:lumOff val="40000"/>
                      </a:schemeClr>
                    </a:solidFill>
                  </a:tcPr>
                </a:tc>
                <a:tc>
                  <a:txBody>
                    <a:bodyPr/>
                    <a:p>
                      <a:pPr algn="l">
                        <a:lnSpc>
                          <a:spcPct val="100000"/>
                        </a:lnSpc>
                      </a:pPr>
                      <a:r>
                        <a:rPr lang="en-US" sz="1400" dirty="0">
                          <a:solidFill>
                            <a:schemeClr val="bg1"/>
                          </a:solidFill>
                          <a:sym typeface="+mn-ea"/>
                        </a:rPr>
                        <a:t>Draft ECBC is noitified</a:t>
                      </a:r>
                      <a:endParaRPr lang="en-US" altLang="en-US" sz="1400" dirty="0">
                        <a:solidFill>
                          <a:schemeClr val="bg1"/>
                        </a:solidFill>
                        <a:sym typeface="+mn-ea"/>
                      </a:endParaRPr>
                    </a:p>
                  </a:txBody>
                  <a:tcPr anchor="t" anchorCtr="0">
                    <a:solidFill>
                      <a:schemeClr val="accent6">
                        <a:lumMod val="60000"/>
                        <a:lumOff val="40000"/>
                      </a:schemeClr>
                    </a:solidFill>
                  </a:tcPr>
                </a:tc>
                <a:tc>
                  <a:txBody>
                    <a:bodyPr/>
                    <a:p>
                      <a:pPr algn="l">
                        <a:lnSpc>
                          <a:spcPct val="100000"/>
                        </a:lnSpc>
                      </a:pPr>
                      <a:r>
                        <a:rPr lang="en-US" sz="1400" dirty="0">
                          <a:solidFill>
                            <a:schemeClr val="bg1"/>
                          </a:solidFill>
                          <a:sym typeface="+mn-ea"/>
                        </a:rPr>
                        <a:t>Energy Conservation Building Codes (ECBC 2020)</a:t>
                      </a:r>
                      <a:endParaRPr lang="en-US" altLang="en-GB" sz="1400" dirty="0">
                        <a:solidFill>
                          <a:schemeClr val="bg1"/>
                        </a:solidFill>
                        <a:sym typeface="+mn-ea"/>
                      </a:endParaRPr>
                    </a:p>
                  </a:txBody>
                  <a:tcPr anchor="t" anchorCtr="0">
                    <a:solidFill>
                      <a:schemeClr val="accent6">
                        <a:lumMod val="60000"/>
                        <a:lumOff val="40000"/>
                      </a:schemeClr>
                    </a:solidFill>
                  </a:tcPr>
                </a:tc>
                <a:tc>
                  <a:txBody>
                    <a:bodyPr/>
                    <a:p>
                      <a:pPr>
                        <a:lnSpc>
                          <a:spcPct val="100000"/>
                        </a:lnSpc>
                        <a:buNone/>
                      </a:pPr>
                      <a:r>
                        <a:rPr lang="en-US" altLang="en-US" sz="1400" dirty="0">
                          <a:solidFill>
                            <a:schemeClr val="bg1"/>
                          </a:solidFill>
                          <a:sym typeface="+mn-ea"/>
                        </a:rPr>
                        <a:t>Draft ECBD Goa 2020 Rules</a:t>
                      </a:r>
                      <a:endParaRPr lang="en-US" altLang="en-US" sz="14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9" name="Table 38"/>
          <p:cNvGraphicFramePr/>
          <p:nvPr/>
        </p:nvGraphicFramePr>
        <p:xfrm>
          <a:off x="2124075" y="260350"/>
          <a:ext cx="6400165" cy="33832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lgn="just">
                        <a:buNone/>
                      </a:pPr>
                      <a:r>
                        <a:rPr lang="en-US" altLang="en-GB" sz="1400" b="0">
                          <a:solidFill>
                            <a:schemeClr val="bg1"/>
                          </a:solidFill>
                          <a:sym typeface="+mn-ea"/>
                        </a:rPr>
                        <a:t>MEASURE 1: Inclusion of Part 11 of National Building Code (NBC 2016) and/or Energy Conservation Building Codes (ECBC 2017) for commercial buildings &amp; Eco-Niwas Samhita 2018 for residential buildings and/ or minimum level of green building rating systems notified in City Development Control Regulations (DCRs/GDCRs) and building rules/bye laws</a:t>
                      </a:r>
                      <a:endParaRPr lang="en-US" altLang="en-GB" sz="1400" b="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GB" sz="1400" b="0">
                          <a:solidFill>
                            <a:schemeClr val="bg1"/>
                          </a:solidFill>
                          <a:sym typeface="+mn-ea"/>
                        </a:rPr>
                        <a:t>MEASURE 2: Functioning of green building cell in ULB for the purpose of knowledge dissemination, creating public awareness, empaneling green building vendors, designing green building schemes and their promotions, verification and faster approvals for green buildings in the city.</a:t>
                      </a:r>
                      <a:endParaRPr lang="en-US" altLang="en-GB" sz="1400" b="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GB" sz="1400" b="0">
                          <a:solidFill>
                            <a:schemeClr val="bg1"/>
                          </a:solidFill>
                          <a:sym typeface="+mn-ea"/>
                        </a:rPr>
                        <a:t>MEASURE 3: Promotional/ Penalty schemes available for code compliance, pre- certification, certification of green buildings.</a:t>
                      </a:r>
                      <a:endParaRPr lang="en-US" altLang="en-GB" sz="1400" b="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GB" sz="1400" b="0">
                          <a:solidFill>
                            <a:schemeClr val="bg1"/>
                          </a:solidFill>
                          <a:sym typeface="+mn-ea"/>
                        </a:rPr>
                        <a:t>MEASURE 4: Functioning of high-level Green Building Committee/ equivalent comprising of ULB’s Commissioner and representatives of ULB green building cell, SPV, PMC, UDD, Town Planner, PWD, Green Building Certification agencies, Developers and Building Professional Associations. The committee will provide strategic advice for the promotion and adoption of energy efficient and green buildings in the city.</a:t>
                      </a:r>
                      <a:endParaRPr lang="en-US" altLang="en-GB" sz="1400" b="0">
                        <a:solidFill>
                          <a:schemeClr val="bg1"/>
                        </a:solidFill>
                        <a:sym typeface="+mn-ea"/>
                      </a:endParaRPr>
                    </a:p>
                  </a:txBody>
                  <a:tcPr anchor="t" anchorCtr="0">
                    <a:solidFill>
                      <a:schemeClr val="accent6">
                        <a:lumMod val="60000"/>
                        <a:lumOff val="40000"/>
                      </a:schemeClr>
                    </a:solidFill>
                  </a:tcPr>
                </a:tc>
              </a:tr>
            </a:tbl>
          </a:graphicData>
        </a:graphic>
      </p:graphicFrame>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080000">
            <a:off x="658495" y="3085465"/>
            <a:ext cx="1054100" cy="137922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r>
                        <a:rPr lang="en-US" sz="1800" b="0" dirty="0">
                          <a:solidFill>
                            <a:schemeClr val="bg1"/>
                          </a:solidFill>
                          <a:sym typeface="+mn-ea"/>
                        </a:rPr>
                        <a:t>Only one out of four measures are implemented and in effect for the city. </a:t>
                      </a:r>
                      <a:endParaRPr lang="en-US" altLang="en-US" sz="1800" b="1"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2</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25</a:t>
                      </a:r>
                      <a:endParaRPr lang="en-US" altLang="en-US" sz="2000" b="1" dirty="0">
                        <a:solidFill>
                          <a:schemeClr val="bg1"/>
                        </a:solidFill>
                        <a:sym typeface="+mn-ea"/>
                      </a:endParaRPr>
                    </a:p>
                  </a:txBody>
                  <a:tcPr anchor="t" anchorCtr="0">
                    <a:solidFill>
                      <a:srgbClr val="F3744B"/>
                    </a:solidFill>
                  </a:tcPr>
                </a:tc>
              </a:tr>
            </a:tbl>
          </a:graphicData>
        </a:graphic>
      </p:graphicFrame>
      <p:sp>
        <p:nvSpPr>
          <p:cNvPr id="37" name="Text Box 36"/>
          <p:cNvSpPr txBox="1"/>
          <p:nvPr/>
        </p:nvSpPr>
        <p:spPr>
          <a:xfrm>
            <a:off x="2179320" y="909320"/>
            <a:ext cx="6036310" cy="645160"/>
          </a:xfrm>
          <a:prstGeom prst="rect">
            <a:avLst/>
          </a:prstGeom>
          <a:noFill/>
        </p:spPr>
        <p:txBody>
          <a:bodyPr wrap="square" rtlCol="0">
            <a:spAutoFit/>
          </a:bodyPr>
          <a:p>
            <a:r>
              <a:rPr lang="en-US" altLang="en-GB" b="1">
                <a:solidFill>
                  <a:schemeClr val="bg1"/>
                </a:solidFill>
              </a:rPr>
              <a:t>Total number of Meaures to be implemented is 4</a:t>
            </a:r>
            <a:endParaRPr lang="en-US" altLang="en-GB" b="1">
              <a:solidFill>
                <a:schemeClr val="bg1"/>
              </a:solidFill>
            </a:endParaRPr>
          </a:p>
          <a:p>
            <a:r>
              <a:rPr lang="en-US" altLang="en-GB" b="1">
                <a:solidFill>
                  <a:schemeClr val="bg1"/>
                </a:solidFill>
              </a:rPr>
              <a:t>Total number of Measures implemented is 1</a:t>
            </a:r>
            <a:endParaRPr lang="en-US" altLang="en-GB" b="1">
              <a:solidFill>
                <a:schemeClr val="bg1"/>
              </a:solidFill>
            </a:endParaRPr>
          </a:p>
        </p:txBody>
      </p:sp>
      <p:sp>
        <p:nvSpPr>
          <p:cNvPr id="10" name="Text Box 9"/>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None</a:t>
            </a:r>
            <a:r>
              <a:rPr lang="en-US" altLang="en-GB" sz="1200" b="1">
                <a:solidFill>
                  <a:srgbClr val="FF0000"/>
                </a:solidFill>
              </a:rPr>
              <a:t>)</a:t>
            </a:r>
            <a:endParaRPr lang="en-US" altLang="en-GB" sz="1200" b="1">
              <a:solidFill>
                <a:srgbClr val="FF0000"/>
              </a:solidFill>
            </a:endParaRPr>
          </a:p>
        </p:txBody>
      </p:sp>
      <p:graphicFrame>
        <p:nvGraphicFramePr>
          <p:cNvPr id="44" name="Diagram 43"/>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sp>
        <p:nvSpPr>
          <p:cNvPr id="45" name="Text Box 44"/>
          <p:cNvSpPr txBox="1"/>
          <p:nvPr/>
        </p:nvSpPr>
        <p:spPr>
          <a:xfrm>
            <a:off x="3475990" y="4327525"/>
            <a:ext cx="1412240" cy="521970"/>
          </a:xfrm>
          <a:prstGeom prst="rect">
            <a:avLst/>
          </a:prstGeom>
          <a:noFill/>
        </p:spPr>
        <p:txBody>
          <a:bodyPr wrap="square" rtlCol="0">
            <a:spAutoFit/>
          </a:bodyPr>
          <a:p>
            <a:pPr algn="l"/>
            <a:r>
              <a:rPr lang="en-US" altLang="en-GB" sz="1400">
                <a:solidFill>
                  <a:srgbClr val="F3744B"/>
                </a:solidFill>
                <a:sym typeface="+mn-ea"/>
              </a:rPr>
              <a:t>One</a:t>
            </a:r>
            <a:r>
              <a:rPr lang="en-GB" altLang="en-US" sz="1400">
                <a:solidFill>
                  <a:srgbClr val="F3744B"/>
                </a:solidFill>
                <a:sym typeface="+mn-ea"/>
              </a:rPr>
              <a:t> measure </a:t>
            </a:r>
            <a:endParaRPr lang="en-GB" altLang="en-US" sz="1400">
              <a:solidFill>
                <a:srgbClr val="F3744B"/>
              </a:solidFill>
            </a:endParaRPr>
          </a:p>
          <a:p>
            <a:pPr algn="l"/>
            <a:r>
              <a:rPr lang="en-GB" altLang="en-US" sz="1400">
                <a:solidFill>
                  <a:srgbClr val="F3744B"/>
                </a:solidFill>
                <a:sym typeface="+mn-ea"/>
              </a:rPr>
              <a:t>implemented</a:t>
            </a:r>
            <a:endParaRPr lang="en-GB" altLang="en-US" sz="1400">
              <a:solidFill>
                <a:srgbClr val="F3744B"/>
              </a:solidFill>
            </a:endParaRPr>
          </a:p>
        </p:txBody>
      </p:sp>
      <p:sp>
        <p:nvSpPr>
          <p:cNvPr id="11" name="Text Box 10"/>
          <p:cNvSpPr txBox="1"/>
          <p:nvPr/>
        </p:nvSpPr>
        <p:spPr>
          <a:xfrm>
            <a:off x="2161540" y="5805170"/>
            <a:ext cx="1019175" cy="306705"/>
          </a:xfrm>
          <a:prstGeom prst="rect">
            <a:avLst/>
          </a:prstGeom>
          <a:noFill/>
        </p:spPr>
        <p:txBody>
          <a:bodyPr wrap="none" rtlCol="0" anchor="t">
            <a:spAutoFit/>
          </a:bodyPr>
          <a:p>
            <a:r>
              <a:rPr lang="en-US" altLang="en-GB" sz="1400">
                <a:solidFill>
                  <a:srgbClr val="F3744B"/>
                </a:solidFill>
                <a:sym typeface="+mn-ea"/>
              </a:rPr>
              <a:t>0 Measures</a:t>
            </a:r>
            <a:endParaRPr lang="en-US" altLang="en-GB" sz="1400">
              <a:solidFill>
                <a:srgbClr val="F3744B"/>
              </a:solidFill>
              <a:sym typeface="+mn-ea"/>
            </a:endParaRPr>
          </a:p>
        </p:txBody>
      </p:sp>
      <p:sp>
        <p:nvSpPr>
          <p:cNvPr id="12" name="Text Box 11"/>
          <p:cNvSpPr txBox="1"/>
          <p:nvPr/>
        </p:nvSpPr>
        <p:spPr>
          <a:xfrm>
            <a:off x="4572635" y="5805170"/>
            <a:ext cx="1019175" cy="306705"/>
          </a:xfrm>
          <a:prstGeom prst="rect">
            <a:avLst/>
          </a:prstGeom>
          <a:noFill/>
        </p:spPr>
        <p:txBody>
          <a:bodyPr wrap="none" rtlCol="0" anchor="t">
            <a:spAutoFit/>
          </a:bodyPr>
          <a:p>
            <a:r>
              <a:rPr lang="en-US" altLang="en-GB" sz="1400">
                <a:solidFill>
                  <a:srgbClr val="F3744B"/>
                </a:solidFill>
                <a:sym typeface="+mn-ea"/>
              </a:rPr>
              <a:t>2 Measures</a:t>
            </a:r>
            <a:endParaRPr lang="en-US" altLang="en-GB" sz="1400">
              <a:solidFill>
                <a:srgbClr val="F3744B"/>
              </a:solidFill>
              <a:sym typeface="+mn-ea"/>
            </a:endParaRPr>
          </a:p>
        </p:txBody>
      </p:sp>
      <p:sp>
        <p:nvSpPr>
          <p:cNvPr id="49" name="Text Box 48"/>
          <p:cNvSpPr txBox="1"/>
          <p:nvPr/>
        </p:nvSpPr>
        <p:spPr>
          <a:xfrm>
            <a:off x="5848350" y="5805170"/>
            <a:ext cx="1019175" cy="306705"/>
          </a:xfrm>
          <a:prstGeom prst="rect">
            <a:avLst/>
          </a:prstGeom>
          <a:noFill/>
        </p:spPr>
        <p:txBody>
          <a:bodyPr wrap="none" rtlCol="0" anchor="t">
            <a:spAutoFit/>
          </a:bodyPr>
          <a:p>
            <a:r>
              <a:rPr lang="en-US" altLang="en-GB" sz="1400">
                <a:solidFill>
                  <a:srgbClr val="F3744B"/>
                </a:solidFill>
                <a:sym typeface="+mn-ea"/>
              </a:rPr>
              <a:t>3 Measures</a:t>
            </a:r>
            <a:endParaRPr lang="en-US" altLang="en-GB" sz="1400">
              <a:solidFill>
                <a:srgbClr val="F3744B"/>
              </a:solidFill>
              <a:sym typeface="+mn-ea"/>
            </a:endParaRPr>
          </a:p>
        </p:txBody>
      </p:sp>
      <p:sp>
        <p:nvSpPr>
          <p:cNvPr id="50" name="Text Box 49"/>
          <p:cNvSpPr txBox="1"/>
          <p:nvPr/>
        </p:nvSpPr>
        <p:spPr>
          <a:xfrm>
            <a:off x="7092950" y="5805170"/>
            <a:ext cx="1019175" cy="306705"/>
          </a:xfrm>
          <a:prstGeom prst="rect">
            <a:avLst/>
          </a:prstGeom>
          <a:noFill/>
        </p:spPr>
        <p:txBody>
          <a:bodyPr wrap="none" rtlCol="0" anchor="t">
            <a:spAutoFit/>
          </a:bodyPr>
          <a:p>
            <a:r>
              <a:rPr lang="en-US" altLang="en-GB" sz="1400">
                <a:solidFill>
                  <a:srgbClr val="F3744B"/>
                </a:solidFill>
                <a:sym typeface="+mn-ea"/>
              </a:rPr>
              <a:t>4 Measures</a:t>
            </a:r>
            <a:endParaRPr lang="en-US" altLang="en-GB" sz="1400">
              <a:solidFill>
                <a:srgbClr val="F3744B"/>
              </a:solidFill>
              <a:sym typeface="+mn-ea"/>
            </a:endParaRPr>
          </a:p>
        </p:txBody>
      </p:sp>
      <p:sp>
        <p:nvSpPr>
          <p:cNvPr id="14" name="&quot;No&quot; Symbol 13"/>
          <p:cNvSpPr/>
          <p:nvPr/>
        </p:nvSpPr>
        <p:spPr>
          <a:xfrm>
            <a:off x="50438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1" name="&quot;No&quot; Symbol 20"/>
          <p:cNvSpPr/>
          <p:nvPr/>
        </p:nvSpPr>
        <p:spPr>
          <a:xfrm>
            <a:off x="62941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2" name="&quot;No&quot; Symbol 21"/>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3" name="L-Shape 22"/>
          <p:cNvSpPr/>
          <p:nvPr/>
        </p:nvSpPr>
        <p:spPr>
          <a:xfrm rot="18660000">
            <a:off x="2594610" y="440436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700000">
            <a:off x="658495" y="3085465"/>
            <a:ext cx="1054100" cy="137922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sp>
        <p:nvSpPr>
          <p:cNvPr id="37" name="Text Box 36"/>
          <p:cNvSpPr txBox="1"/>
          <p:nvPr/>
        </p:nvSpPr>
        <p:spPr>
          <a:xfrm>
            <a:off x="2179320" y="909320"/>
            <a:ext cx="6036310" cy="645160"/>
          </a:xfrm>
          <a:prstGeom prst="rect">
            <a:avLst/>
          </a:prstGeom>
          <a:noFill/>
        </p:spPr>
        <p:txBody>
          <a:bodyPr wrap="square" rtlCol="0">
            <a:spAutoFit/>
          </a:bodyPr>
          <a:p>
            <a:r>
              <a:rPr lang="en-US" altLang="en-GB" b="1">
                <a:solidFill>
                  <a:schemeClr val="bg1"/>
                </a:solidFill>
              </a:rPr>
              <a:t>Total number of Meaures to be implemented is 4</a:t>
            </a:r>
            <a:endParaRPr lang="en-US" altLang="en-GB" b="1">
              <a:solidFill>
                <a:schemeClr val="bg1"/>
              </a:solidFill>
            </a:endParaRPr>
          </a:p>
          <a:p>
            <a:r>
              <a:rPr lang="en-US" altLang="en-GB" b="1">
                <a:solidFill>
                  <a:schemeClr val="bg1"/>
                </a:solidFill>
              </a:rPr>
              <a:t>Total number of Measures implemented is 1</a:t>
            </a:r>
            <a:endParaRPr lang="en-US" altLang="en-GB" b="1">
              <a:solidFill>
                <a:schemeClr val="bg1"/>
              </a:solidFill>
            </a:endParaRPr>
          </a:p>
        </p:txBody>
      </p:sp>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700000">
            <a:off x="658495" y="3085465"/>
            <a:ext cx="1054100" cy="1379220"/>
          </a:xfrm>
          <a:prstGeom prst="rect">
            <a:avLst/>
          </a:prstGeom>
          <a:effectLst>
            <a:reflection blurRad="6350" stA="50000" endA="300" endPos="38500" dist="50800" dir="5400000" sy="-100000" algn="bl" rotWithShape="0"/>
          </a:effectLst>
        </p:spPr>
      </p:pic>
      <p:graphicFrame>
        <p:nvGraphicFramePr>
          <p:cNvPr id="39" name="Table 38"/>
          <p:cNvGraphicFramePr/>
          <p:nvPr/>
        </p:nvGraphicFramePr>
        <p:xfrm>
          <a:off x="2124075" y="260350"/>
          <a:ext cx="6400165" cy="458597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Legislation to promote Green Buidings is notified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Administrative and support setup is not there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Green Building Cell needs to be in place in the ULB level</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Promotion/ Penalty scheme needs to be properly advertised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High Level Green Building Committee is required to be set up</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Existing buildings are not evaluated for Green Building Certification</a:t>
                      </a:r>
                      <a:endParaRPr lang="en-US" altLang="en-GB" sz="1800" b="0">
                        <a:solidFill>
                          <a:schemeClr val="bg1"/>
                        </a:solidFill>
                        <a:sym typeface="+mn-ea"/>
                      </a:endParaRPr>
                    </a:p>
                  </a:txBody>
                  <a:tcPr anchor="t" anchorCtr="0">
                    <a:solidFill>
                      <a:schemeClr val="accent6">
                        <a:lumMod val="60000"/>
                        <a:lumOff val="40000"/>
                      </a:schemeClr>
                    </a:solidFill>
                  </a:tcPr>
                </a:tc>
              </a:tr>
              <a:tr h="394970">
                <a:tc>
                  <a:txBody>
                    <a:bodyPr/>
                    <a:p>
                      <a:pPr>
                        <a:buNone/>
                      </a:pPr>
                      <a:r>
                        <a:rPr lang="en-US" altLang="en-GB" sz="1800" b="0">
                          <a:solidFill>
                            <a:schemeClr val="bg1"/>
                          </a:solidFill>
                          <a:sym typeface="+mn-ea"/>
                        </a:rPr>
                        <a:t>Lack of awareness amongst construction consumers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Skilled personnels/expertise is not available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Institutional mechanism is still in infant stage</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stretch>
              <a:fillRect/>
            </a:stretch>
          </p:blipFill>
          <p:spPr>
            <a:xfrm>
              <a:off x="621020" y="6417599"/>
              <a:ext cx="275229" cy="359999"/>
            </a:xfrm>
            <a:prstGeom prst="rect">
              <a:avLst/>
            </a:prstGeom>
          </p:spPr>
        </p:pic>
        <p:pic>
          <p:nvPicPr>
            <p:cNvPr id="5" name="Picture 4"/>
            <p:cNvPicPr>
              <a:picLocks noChangeAspect="1"/>
            </p:cNvPicPr>
            <p:nvPr/>
          </p:nvPicPr>
          <p:blipFill>
            <a:blip r:embed="rId4"/>
            <a:stretch>
              <a:fillRect/>
            </a:stretch>
          </p:blipFill>
          <p:spPr>
            <a:xfrm>
              <a:off x="896249" y="6417598"/>
              <a:ext cx="274707" cy="360000"/>
            </a:xfrm>
            <a:prstGeom prst="rect">
              <a:avLst/>
            </a:prstGeom>
          </p:spPr>
        </p:pic>
        <p:pic>
          <p:nvPicPr>
            <p:cNvPr id="6" name="Picture 5"/>
            <p:cNvPicPr>
              <a:picLocks noChangeAspect="1"/>
            </p:cNvPicPr>
            <p:nvPr/>
          </p:nvPicPr>
          <p:blipFill>
            <a:blip r:embed="rId5"/>
            <a:stretch>
              <a:fillRect/>
            </a:stretch>
          </p:blipFill>
          <p:spPr>
            <a:xfrm>
              <a:off x="1170957" y="6417598"/>
              <a:ext cx="277778" cy="360000"/>
            </a:xfrm>
            <a:prstGeom prst="rect">
              <a:avLst/>
            </a:prstGeom>
          </p:spPr>
        </p:pic>
        <p:pic>
          <p:nvPicPr>
            <p:cNvPr id="7" name="Picture 6"/>
            <p:cNvPicPr>
              <a:picLocks noChangeAspect="1"/>
            </p:cNvPicPr>
            <p:nvPr/>
          </p:nvPicPr>
          <p:blipFill>
            <a:blip r:embed="rId6"/>
            <a:stretch>
              <a:fillRect/>
            </a:stretch>
          </p:blipFill>
          <p:spPr>
            <a:xfrm>
              <a:off x="1448735" y="6417598"/>
              <a:ext cx="272492" cy="360000"/>
            </a:xfrm>
            <a:prstGeom prst="rect">
              <a:avLst/>
            </a:prstGeom>
          </p:spPr>
        </p:pic>
        <p:pic>
          <p:nvPicPr>
            <p:cNvPr id="8" name="Picture 7"/>
            <p:cNvPicPr>
              <a:picLocks noChangeAspect="1"/>
            </p:cNvPicPr>
            <p:nvPr/>
          </p:nvPicPr>
          <p:blipFill>
            <a:blip r:embed="rId7"/>
            <a:stretch>
              <a:fillRect/>
            </a:stretch>
          </p:blipFill>
          <p:spPr>
            <a:xfrm>
              <a:off x="1721227" y="6417598"/>
              <a:ext cx="275556" cy="360000"/>
            </a:xfrm>
            <a:prstGeom prst="rect">
              <a:avLst/>
            </a:prstGeom>
          </p:spPr>
        </p:pic>
        <p:pic>
          <p:nvPicPr>
            <p:cNvPr id="9" name="Picture 8"/>
            <p:cNvPicPr>
              <a:picLocks noChangeAspect="1"/>
            </p:cNvPicPr>
            <p:nvPr/>
          </p:nvPicPr>
          <p:blipFill>
            <a:blip r:embed="rId8">
              <a:grayscl/>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1026" name="Picture 2" descr="E:\GCA\ADMIN\EXPANSION\ADMISSION PROSPECTUS\2022-23\JUST LOGO.jpg"/>
          <p:cNvPicPr>
            <a:picLocks noChangeAspect="1" noChangeArrowheads="1"/>
          </p:cNvPicPr>
          <p:nvPr/>
        </p:nvPicPr>
        <p:blipFill>
          <a:blip r:embed="rId3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6" name="Table 35"/>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a:solidFill>
                            <a:schemeClr val="bg1"/>
                          </a:solidFill>
                          <a:effectLst/>
                        </a:rPr>
                        <a:t>3. Fossil Fuel Consumption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a:solidFill>
                            <a:schemeClr val="bg1"/>
                          </a:solidFill>
                          <a:effectLst/>
                        </a:rPr>
                        <a:t>4. Energy efficient street lighting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2" name="Diagram 1"/>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3" name="Text Box 2"/>
          <p:cNvSpPr txBox="1"/>
          <p:nvPr/>
        </p:nvSpPr>
        <p:spPr>
          <a:xfrm>
            <a:off x="6660515" y="764540"/>
            <a:ext cx="417830" cy="398780"/>
          </a:xfrm>
          <a:prstGeom prst="rect">
            <a:avLst/>
          </a:prstGeom>
          <a:noFill/>
        </p:spPr>
        <p:txBody>
          <a:bodyPr wrap="square" rtlCol="0">
            <a:spAutoFit/>
          </a:bodyPr>
          <a:p>
            <a:pPr algn="l" fontAlgn="t"/>
            <a:r>
              <a:rPr lang="en-US" sz="2000" b="1" dirty="0">
                <a:solidFill>
                  <a:srgbClr val="F3744B"/>
                </a:solidFill>
                <a:effectLst>
                  <a:outerShdw blurRad="38100" dist="38100" dir="2700000" algn="tl">
                    <a:srgbClr val="000000">
                      <a:alpha val="43137"/>
                    </a:srgbClr>
                  </a:outerShdw>
                </a:effectLst>
                <a:sym typeface="+mn-ea"/>
              </a:rPr>
              <a:t>1</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2" name="Text Box 11"/>
          <p:cNvSpPr txBox="1"/>
          <p:nvPr/>
        </p:nvSpPr>
        <p:spPr>
          <a:xfrm>
            <a:off x="7414895" y="364490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2</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9" name="Text Box 18"/>
          <p:cNvSpPr txBox="1"/>
          <p:nvPr/>
        </p:nvSpPr>
        <p:spPr>
          <a:xfrm>
            <a:off x="5108575" y="5445125"/>
            <a:ext cx="44577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3</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7" name="Text Box 36"/>
          <p:cNvSpPr txBox="1"/>
          <p:nvPr/>
        </p:nvSpPr>
        <p:spPr>
          <a:xfrm>
            <a:off x="3131820" y="980440"/>
            <a:ext cx="41783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5</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8" name="Text Box 37"/>
          <p:cNvSpPr txBox="1"/>
          <p:nvPr/>
        </p:nvSpPr>
        <p:spPr>
          <a:xfrm>
            <a:off x="2555240" y="414909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4</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0" name="Text Box 39"/>
          <p:cNvSpPr txBox="1"/>
          <p:nvPr/>
        </p:nvSpPr>
        <p:spPr>
          <a:xfrm>
            <a:off x="2736850" y="116840"/>
            <a:ext cx="473710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ENERGY &amp; GREEN BUILDINGS</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1" name="Text Box 40"/>
          <p:cNvSpPr txBox="1"/>
          <p:nvPr/>
        </p:nvSpPr>
        <p:spPr>
          <a:xfrm>
            <a:off x="3780155" y="5915660"/>
            <a:ext cx="3023235"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TOTAL SCORE = 225 / 500</a:t>
            </a:r>
            <a:endParaRPr lang="en-US" altLang="en-GB" sz="2000" b="1" dirty="0">
              <a:solidFill>
                <a:srgbClr val="F3744B"/>
              </a:solidFill>
              <a:effectLst>
                <a:outerShdw blurRad="38100" dist="38100" dir="2700000" algn="tl">
                  <a:srgbClr val="000000">
                    <a:alpha val="43137"/>
                  </a:srgbClr>
                </a:outerShdw>
              </a:effectLst>
              <a:sym typeface="+mn-ea"/>
            </a:endParaRPr>
          </a:p>
        </p:txBody>
      </p:sp>
      <p:graphicFrame>
        <p:nvGraphicFramePr>
          <p:cNvPr id="42" name="Chart 41"/>
          <p:cNvGraphicFramePr/>
          <p:nvPr/>
        </p:nvGraphicFramePr>
        <p:xfrm>
          <a:off x="1397000" y="1047750"/>
          <a:ext cx="6350000" cy="47625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3" name="Chart 42"/>
          <p:cNvGraphicFramePr/>
          <p:nvPr/>
        </p:nvGraphicFramePr>
        <p:xfrm>
          <a:off x="6659880" y="4860925"/>
          <a:ext cx="1701165" cy="150304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4757842"/>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a:solidFill>
                            <a:schemeClr val="bg1"/>
                          </a:solidFill>
                          <a:effectLst/>
                        </a:rPr>
                        <a:t>1. Clean Technologies Shared Vehicles</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lstStyle/>
                    <a:p>
                      <a:pPr algn="l" fontAlgn="t"/>
                      <a:r>
                        <a:rPr lang="en-US" sz="1400" b="1" u="none" strike="noStrike">
                          <a:solidFill>
                            <a:schemeClr val="bg1"/>
                          </a:solidFill>
                          <a:effectLst/>
                        </a:rPr>
                        <a:t>2. Availability of Public Transport</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lstStyle/>
                    <a:p>
                      <a:pPr algn="l" fontAlgn="t"/>
                      <a:r>
                        <a:rPr lang="en-US" sz="1400" b="1" u="none" strike="noStrike">
                          <a:solidFill>
                            <a:schemeClr val="bg1"/>
                          </a:solidFill>
                          <a:effectLst/>
                        </a:rPr>
                        <a:t>3. Percentage of coverage of NMT network (pedestrian &amp; bicycle)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lstStyle/>
                    <a:p>
                      <a:pPr algn="l" fontAlgn="t"/>
                      <a:r>
                        <a:rPr lang="en-US" sz="1400" b="1" u="none" strike="noStrike">
                          <a:solidFill>
                            <a:schemeClr val="bg1"/>
                          </a:solidFill>
                          <a:effectLst/>
                        </a:rPr>
                        <a:t>4. Level of Air Pollution</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lstStyle/>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2">
                        <a:lumMod val="40000"/>
                        <a:lumOff val="60000"/>
                      </a:schemeClr>
                    </a:solidFill>
                  </a:tcPr>
                </a:tc>
              </a:tr>
            </a:tbl>
          </a:graphicData>
        </a:graphic>
      </p:graphicFrame>
      <p:graphicFrame>
        <p:nvGraphicFramePr>
          <p:cNvPr id="3" name="Diagram 2"/>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12" name="Text Box 11"/>
          <p:cNvSpPr txBox="1"/>
          <p:nvPr/>
        </p:nvSpPr>
        <p:spPr>
          <a:xfrm>
            <a:off x="6660515" y="764540"/>
            <a:ext cx="417830" cy="398780"/>
          </a:xfrm>
          <a:prstGeom prst="rect">
            <a:avLst/>
          </a:prstGeom>
          <a:noFill/>
        </p:spPr>
        <p:txBody>
          <a:bodyPr wrap="square" rtlCol="0">
            <a:spAutoFit/>
          </a:bodyPr>
          <a:p>
            <a:pPr algn="l" fontAlgn="t"/>
            <a:r>
              <a:rPr lang="en-US" sz="2000" b="1" dirty="0">
                <a:solidFill>
                  <a:srgbClr val="EC4B6C"/>
                </a:solidFill>
                <a:effectLst>
                  <a:outerShdw blurRad="38100" dist="38100" dir="2700000" algn="tl">
                    <a:srgbClr val="000000">
                      <a:alpha val="43137"/>
                    </a:srgbClr>
                  </a:outerShdw>
                </a:effectLst>
                <a:sym typeface="+mn-ea"/>
              </a:rPr>
              <a:t>1</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19" name="Text Box 18"/>
          <p:cNvSpPr txBox="1"/>
          <p:nvPr/>
        </p:nvSpPr>
        <p:spPr>
          <a:xfrm>
            <a:off x="7452360" y="364490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2</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5" name="Text Box 34"/>
          <p:cNvSpPr txBox="1"/>
          <p:nvPr/>
        </p:nvSpPr>
        <p:spPr>
          <a:xfrm>
            <a:off x="5292725" y="5516880"/>
            <a:ext cx="44577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3</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8" name="Text Box 37"/>
          <p:cNvSpPr txBox="1"/>
          <p:nvPr/>
        </p:nvSpPr>
        <p:spPr>
          <a:xfrm>
            <a:off x="3347085" y="98044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5</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0" name="Text Box 39"/>
          <p:cNvSpPr txBox="1"/>
          <p:nvPr/>
        </p:nvSpPr>
        <p:spPr>
          <a:xfrm>
            <a:off x="2582545" y="371729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4</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1" name="Text Box 40"/>
          <p:cNvSpPr txBox="1"/>
          <p:nvPr/>
        </p:nvSpPr>
        <p:spPr>
          <a:xfrm>
            <a:off x="3923665" y="116840"/>
            <a:ext cx="3023235"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MOBILITY &amp; AIR QUALITY</a:t>
            </a:r>
            <a:endParaRPr lang="en-US" altLang="en-GB" sz="2000" b="1" dirty="0">
              <a:solidFill>
                <a:srgbClr val="EC4B6C"/>
              </a:solidFill>
              <a:effectLst>
                <a:outerShdw blurRad="38100" dist="38100" dir="2700000" algn="tl">
                  <a:srgbClr val="000000">
                    <a:alpha val="43137"/>
                  </a:srgbClr>
                </a:outerShdw>
              </a:effectLst>
              <a:sym typeface="+mn-ea"/>
            </a:endParaRPr>
          </a:p>
        </p:txBody>
      </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30">
            <a:duotone>
              <a:prstClr val="black"/>
              <a:srgbClr val="D9C3A5">
                <a:tint val="50000"/>
                <a:satMod val="180000"/>
              </a:srgbClr>
            </a:duotone>
          </a:blip>
          <a:stretch>
            <a:fillRect/>
          </a:stretch>
        </p:blipFill>
        <p:spPr>
          <a:xfrm>
            <a:off x="1845671" y="6388474"/>
            <a:ext cx="295734" cy="389124"/>
          </a:xfrm>
          <a:prstGeom prst="rect">
            <a:avLst/>
          </a:prstGeom>
        </p:spPr>
      </p:pic>
      <p:pic>
        <p:nvPicPr>
          <p:cNvPr id="37" name="Picture 36"/>
          <p:cNvPicPr>
            <a:picLocks noChangeAspect="1"/>
          </p:cNvPicPr>
          <p:nvPr/>
        </p:nvPicPr>
        <p:blipFill>
          <a:blip r:embed="rId31">
            <a:duotone>
              <a:prstClr val="black"/>
              <a:srgbClr val="D9C3A5">
                <a:tint val="50000"/>
                <a:satMod val="180000"/>
              </a:srgbClr>
            </a:duotone>
          </a:blip>
          <a:stretch>
            <a:fillRect/>
          </a:stretch>
        </p:blipFill>
        <p:spPr>
          <a:xfrm>
            <a:off x="2439149" y="6388474"/>
            <a:ext cx="297565" cy="389124"/>
          </a:xfrm>
          <a:prstGeom prst="rect">
            <a:avLst/>
          </a:prstGeom>
        </p:spPr>
      </p:pic>
      <p:pic>
        <p:nvPicPr>
          <p:cNvPr id="39" name="Picture 38"/>
          <p:cNvPicPr>
            <a:picLocks noChangeAspect="1"/>
          </p:cNvPicPr>
          <p:nvPr/>
        </p:nvPicPr>
        <p:blipFill>
          <a:blip r:embed="rId32">
            <a:duotone>
              <a:prstClr val="black"/>
              <a:srgbClr val="D9C3A5">
                <a:tint val="50000"/>
                <a:satMod val="180000"/>
              </a:srgbClr>
            </a:duotone>
          </a:blip>
          <a:stretch>
            <a:fillRect/>
          </a:stretch>
        </p:blipFill>
        <p:spPr>
          <a:xfrm>
            <a:off x="3034601" y="6388474"/>
            <a:ext cx="294005" cy="389255"/>
          </a:xfrm>
          <a:prstGeom prst="rect">
            <a:avLst/>
          </a:prstGeom>
        </p:spPr>
      </p:pic>
      <p:pic>
        <p:nvPicPr>
          <p:cNvPr id="42" name="Picture 41"/>
          <p:cNvPicPr>
            <a:picLocks noChangeAspect="1"/>
          </p:cNvPicPr>
          <p:nvPr/>
        </p:nvPicPr>
        <p:blipFill>
          <a:blip r:embed="rId33">
            <a:duotone>
              <a:prstClr val="black"/>
              <a:srgbClr val="D9C3A5">
                <a:tint val="50000"/>
                <a:satMod val="180000"/>
              </a:srgbClr>
            </a:duotone>
          </a:blip>
          <a:stretch>
            <a:fillRect/>
          </a:stretch>
        </p:blipFill>
        <p:spPr>
          <a:xfrm>
            <a:off x="2141156" y="6388474"/>
            <a:ext cx="295909" cy="388621"/>
          </a:xfrm>
          <a:prstGeom prst="rect">
            <a:avLst/>
          </a:prstGeom>
        </p:spPr>
      </p:pic>
      <p:pic>
        <p:nvPicPr>
          <p:cNvPr id="43" name="Picture 42"/>
          <p:cNvPicPr>
            <a:picLocks noChangeAspect="1"/>
          </p:cNvPicPr>
          <p:nvPr/>
        </p:nvPicPr>
        <p:blipFill>
          <a:blip r:embed="rId34">
            <a:duotone>
              <a:prstClr val="black"/>
              <a:srgbClr val="D9C3A5">
                <a:tint val="50000"/>
                <a:satMod val="180000"/>
              </a:srgbClr>
            </a:duotone>
          </a:blip>
          <a:stretch>
            <a:fillRect/>
          </a:stretch>
        </p:blipFill>
        <p:spPr>
          <a:xfrm>
            <a:off x="2739635" y="6388474"/>
            <a:ext cx="294245" cy="389124"/>
          </a:xfrm>
          <a:prstGeom prst="rect">
            <a:avLst/>
          </a:prstGeom>
        </p:spPr>
      </p:pic>
      <p:sp>
        <p:nvSpPr>
          <p:cNvPr id="44" name="Text Box 43"/>
          <p:cNvSpPr txBox="1"/>
          <p:nvPr/>
        </p:nvSpPr>
        <p:spPr>
          <a:xfrm>
            <a:off x="3851910" y="5915660"/>
            <a:ext cx="3023235"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SCORE WEIGHTAGE</a:t>
            </a:r>
            <a:endParaRPr lang="en-US" altLang="en-GB" sz="2000" b="1" dirty="0">
              <a:solidFill>
                <a:srgbClr val="EC4B6C"/>
              </a:solidFill>
              <a:effectLst>
                <a:outerShdw blurRad="38100" dist="38100" dir="2700000" algn="tl">
                  <a:srgbClr val="000000">
                    <a:alpha val="43137"/>
                  </a:srgbClr>
                </a:outerShdw>
              </a:effectLst>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4" name="Picture 13"/>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1"/>
            <a:stretch>
              <a:fillRect/>
            </a:stretch>
          </p:blipFill>
          <p:spPr>
            <a:xfrm>
              <a:off x="3641699" y="6417598"/>
              <a:ext cx="275385" cy="360000"/>
            </a:xfrm>
            <a:prstGeom prst="rect">
              <a:avLst/>
            </a:prstGeom>
          </p:spPr>
        </p:pic>
        <p:pic>
          <p:nvPicPr>
            <p:cNvPr id="17" name="Picture 16"/>
            <p:cNvPicPr>
              <a:picLocks noChangeAspect="1"/>
            </p:cNvPicPr>
            <p:nvPr/>
          </p:nvPicPr>
          <p:blipFill>
            <a:blip r:embed="rId12">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3">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4">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5">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6">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7">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8">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9">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0">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1">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2">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3">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4">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5">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6">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7">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8">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Conventional fuel </a:t>
                      </a:r>
                      <a:r>
                        <a:rPr lang="en-US" sz="1800" dirty="0" smtClean="0">
                          <a:solidFill>
                            <a:schemeClr val="bg1"/>
                          </a:solidFill>
                          <a:sym typeface="+mn-ea"/>
                        </a:rPr>
                        <a:t>burning vehicles </a:t>
                      </a:r>
                      <a:r>
                        <a:rPr lang="en-US" sz="1800" dirty="0">
                          <a:solidFill>
                            <a:schemeClr val="bg1"/>
                          </a:solidFill>
                          <a:sym typeface="+mn-ea"/>
                        </a:rPr>
                        <a:t>release an enormous </a:t>
                      </a:r>
                      <a:r>
                        <a:rPr lang="en-US" sz="1800" dirty="0" smtClean="0">
                          <a:solidFill>
                            <a:schemeClr val="bg1"/>
                          </a:solidFill>
                          <a:sym typeface="+mn-ea"/>
                        </a:rPr>
                        <a:t>amount of </a:t>
                      </a:r>
                      <a:r>
                        <a:rPr lang="en-US" sz="1800" dirty="0">
                          <a:solidFill>
                            <a:schemeClr val="bg1"/>
                          </a:solidFill>
                          <a:sym typeface="+mn-ea"/>
                        </a:rPr>
                        <a:t>toxicants to atmosphere, cities </a:t>
                      </a:r>
                      <a:r>
                        <a:rPr lang="en-US" sz="1800" dirty="0" smtClean="0">
                          <a:solidFill>
                            <a:schemeClr val="bg1"/>
                          </a:solidFill>
                          <a:sym typeface="+mn-ea"/>
                        </a:rPr>
                        <a:t>must put </a:t>
                      </a:r>
                      <a:r>
                        <a:rPr lang="en-US" sz="1800" dirty="0">
                          <a:solidFill>
                            <a:schemeClr val="bg1"/>
                          </a:solidFill>
                          <a:sym typeface="+mn-ea"/>
                        </a:rPr>
                        <a:t>efforts to introduce a cleaner </a:t>
                      </a:r>
                      <a:r>
                        <a:rPr lang="en-US" sz="1800" dirty="0" smtClean="0">
                          <a:solidFill>
                            <a:schemeClr val="bg1"/>
                          </a:solidFill>
                          <a:sym typeface="+mn-ea"/>
                        </a:rPr>
                        <a:t>fuel based </a:t>
                      </a:r>
                      <a:r>
                        <a:rPr lang="en-US" sz="1800" dirty="0">
                          <a:solidFill>
                            <a:schemeClr val="bg1"/>
                          </a:solidFill>
                          <a:sym typeface="+mn-ea"/>
                        </a:rPr>
                        <a:t>shared vehicles.</a:t>
                      </a:r>
                      <a:endParaRPr lang="en-US" sz="1800" dirty="0" smtClean="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800" dirty="0" smtClean="0">
                          <a:solidFill>
                            <a:schemeClr val="bg1"/>
                          </a:solidFill>
                          <a:sym typeface="+mn-ea"/>
                        </a:rPr>
                        <a:t>The </a:t>
                      </a:r>
                      <a:r>
                        <a:rPr lang="en-US" sz="1800" dirty="0">
                          <a:solidFill>
                            <a:schemeClr val="bg1"/>
                          </a:solidFill>
                          <a:sym typeface="+mn-ea"/>
                        </a:rPr>
                        <a:t>indicator assesses the percentage </a:t>
                      </a:r>
                      <a:r>
                        <a:rPr lang="en-US" sz="1800" dirty="0" smtClean="0">
                          <a:solidFill>
                            <a:schemeClr val="bg1"/>
                          </a:solidFill>
                          <a:sym typeface="+mn-ea"/>
                        </a:rPr>
                        <a:t>of shared </a:t>
                      </a:r>
                      <a:r>
                        <a:rPr lang="en-US" sz="1800" dirty="0">
                          <a:solidFill>
                            <a:schemeClr val="bg1"/>
                          </a:solidFill>
                          <a:sym typeface="+mn-ea"/>
                        </a:rPr>
                        <a:t>vehicles that operate on clean fuels like CNG</a:t>
                      </a:r>
                      <a:r>
                        <a:rPr lang="en-US" sz="1800" dirty="0" smtClean="0">
                          <a:solidFill>
                            <a:schemeClr val="bg1"/>
                          </a:solidFill>
                          <a:sym typeface="+mn-ea"/>
                        </a:rPr>
                        <a:t>, LPG</a:t>
                      </a:r>
                      <a:r>
                        <a:rPr lang="en-US" sz="1800" dirty="0">
                          <a:solidFill>
                            <a:schemeClr val="bg1"/>
                          </a:solidFill>
                          <a:sym typeface="+mn-ea"/>
                        </a:rPr>
                        <a:t>, biofuels or are hybrid or electric vehicles.</a:t>
                      </a:r>
                      <a:endParaRPr lang="en-US" sz="18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buClrTx/>
                        <a:buSzTx/>
                        <a:buFontTx/>
                      </a:pPr>
                      <a:r>
                        <a:rPr lang="en-US" sz="1800" dirty="0">
                          <a:solidFill>
                            <a:schemeClr val="bg1"/>
                          </a:solidFill>
                          <a:sym typeface="+mn-ea"/>
                        </a:rPr>
                        <a:t>The city has to calculate the ratio of annual number of clean technologies shared vehicles to total shared vehicles.</a:t>
                      </a:r>
                      <a:r>
                        <a:rPr lang="en-US" sz="1800" dirty="0" smtClean="0">
                          <a:solidFill>
                            <a:schemeClr val="bg1"/>
                          </a:solidFill>
                          <a:sym typeface="+mn-ea"/>
                        </a:rPr>
                        <a:t> </a:t>
                      </a:r>
                      <a:endParaRPr lang="en-US" sz="1800" dirty="0" smtClean="0">
                        <a:solidFill>
                          <a:schemeClr val="bg1"/>
                        </a:solidFill>
                        <a:sym typeface="+mn-ea"/>
                      </a:endParaRPr>
                    </a:p>
                  </a:txBody>
                  <a:tcPr anchor="t" anchorCtr="0">
                    <a:solidFill>
                      <a:schemeClr val="accent2">
                        <a:lumMod val="40000"/>
                        <a:lumOff val="60000"/>
                      </a:schemeClr>
                    </a:solidFill>
                  </a:tcPr>
                </a:tc>
              </a:tr>
            </a:tbl>
          </a:graphicData>
        </a:graphic>
      </p:graphicFrame>
      <p:grpSp>
        <p:nvGrpSpPr>
          <p:cNvPr id="12" name="Group 11"/>
          <p:cNvGrpSpPr/>
          <p:nvPr/>
        </p:nvGrpSpPr>
        <p:grpSpPr>
          <a:xfrm>
            <a:off x="2122805" y="4797425"/>
            <a:ext cx="6652260" cy="877570"/>
            <a:chOff x="2443" y="8235"/>
            <a:chExt cx="10476" cy="1382"/>
          </a:xfrm>
        </p:grpSpPr>
        <p:sp>
          <p:nvSpPr>
            <p:cNvPr id="37" name="Text Box 36"/>
            <p:cNvSpPr txBox="1"/>
            <p:nvPr/>
          </p:nvSpPr>
          <p:spPr>
            <a:xfrm>
              <a:off x="2443" y="8576"/>
              <a:ext cx="10477" cy="580"/>
            </a:xfrm>
            <a:prstGeom prst="rect">
              <a:avLst/>
            </a:prstGeom>
            <a:noFill/>
          </p:spPr>
          <p:txBody>
            <a:bodyPr wrap="square" rtlCol="0">
              <a:spAutoFit/>
            </a:bodyPr>
            <a:p>
              <a:r>
                <a:rPr lang="en-US" altLang="en-GB" b="1">
                  <a:solidFill>
                    <a:srgbClr val="EC4B6C"/>
                  </a:solidFill>
                </a:rPr>
                <a:t>Formula =                                                                                    x  100</a:t>
              </a:r>
              <a:endParaRPr lang="en-US" altLang="en-GB" b="1">
                <a:solidFill>
                  <a:srgbClr val="EC4B6C"/>
                </a:solidFill>
              </a:endParaRPr>
            </a:p>
          </p:txBody>
        </p:sp>
        <p:sp>
          <p:nvSpPr>
            <p:cNvPr id="38" name="Text Box 37"/>
            <p:cNvSpPr txBox="1"/>
            <p:nvPr/>
          </p:nvSpPr>
          <p:spPr>
            <a:xfrm>
              <a:off x="4215" y="8235"/>
              <a:ext cx="6774" cy="483"/>
            </a:xfrm>
            <a:prstGeom prst="rect">
              <a:avLst/>
            </a:prstGeom>
            <a:noFill/>
          </p:spPr>
          <p:txBody>
            <a:bodyPr wrap="square" rtlCol="0" anchor="t">
              <a:spAutoFit/>
            </a:bodyPr>
            <a:p>
              <a:pPr algn="l"/>
              <a:r>
                <a:rPr lang="en-US" sz="1400" b="1" dirty="0">
                  <a:solidFill>
                    <a:srgbClr val="EC4B6C"/>
                  </a:solidFill>
                  <a:sym typeface="+mn-ea"/>
                </a:rPr>
                <a:t>Total number of shared vehicles on clean technologies</a:t>
              </a:r>
              <a:endParaRPr lang="en-US" sz="1400" b="1" dirty="0">
                <a:solidFill>
                  <a:srgbClr val="EC4B6C"/>
                </a:solidFill>
                <a:sym typeface="+mn-ea"/>
              </a:endParaRPr>
            </a:p>
          </p:txBody>
        </p:sp>
        <p:sp>
          <p:nvSpPr>
            <p:cNvPr id="40" name="Text Box 39"/>
            <p:cNvSpPr txBox="1"/>
            <p:nvPr/>
          </p:nvSpPr>
          <p:spPr>
            <a:xfrm>
              <a:off x="4524" y="9135"/>
              <a:ext cx="5244" cy="483"/>
            </a:xfrm>
            <a:prstGeom prst="rect">
              <a:avLst/>
            </a:prstGeom>
            <a:noFill/>
          </p:spPr>
          <p:txBody>
            <a:bodyPr wrap="square" rtlCol="0" anchor="t">
              <a:spAutoFit/>
            </a:bodyPr>
            <a:p>
              <a:pPr algn="l"/>
              <a:r>
                <a:rPr lang="en-US" sz="1400" b="1" dirty="0">
                  <a:solidFill>
                    <a:srgbClr val="EC4B6C"/>
                  </a:solidFill>
                  <a:sym typeface="+mn-ea"/>
                </a:rPr>
                <a:t>Total number of shared vehicles in the city</a:t>
              </a:r>
              <a:endParaRPr lang="en-US" sz="1400" b="1" dirty="0">
                <a:solidFill>
                  <a:srgbClr val="EC4B6C"/>
                </a:solidFill>
                <a:sym typeface="+mn-ea"/>
              </a:endParaRPr>
            </a:p>
          </p:txBody>
        </p:sp>
        <p:cxnSp>
          <p:nvCxnSpPr>
            <p:cNvPr id="41" name="Straight Connector 40"/>
            <p:cNvCxnSpPr/>
            <p:nvPr/>
          </p:nvCxnSpPr>
          <p:spPr>
            <a:xfrm>
              <a:off x="4442" y="8979"/>
              <a:ext cx="6172" cy="0"/>
            </a:xfrm>
            <a:prstGeom prst="line">
              <a:avLst/>
            </a:prstGeom>
            <a:ln>
              <a:solidFill>
                <a:srgbClr val="EC4B6C"/>
              </a:solidFill>
            </a:ln>
          </p:spPr>
          <p:style>
            <a:lnRef idx="1">
              <a:schemeClr val="accent2"/>
            </a:lnRef>
            <a:fillRef idx="0">
              <a:schemeClr val="accent2"/>
            </a:fillRef>
            <a:effectRef idx="0">
              <a:schemeClr val="accent2"/>
            </a:effectRef>
            <a:fontRef idx="minor">
              <a:schemeClr val="tx1"/>
            </a:fontRef>
          </p:style>
        </p:cxnSp>
      </p:grpSp>
      <p:sp>
        <p:nvSpPr>
          <p:cNvPr id="19" name="Text Box 18"/>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endParaRPr lang="en-US" altLang="en-GB" sz="1200" b="1">
              <a:solidFill>
                <a:srgbClr val="EC4B6C"/>
              </a:solidFill>
            </a:endParaRPr>
          </a:p>
        </p:txBody>
      </p:sp>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600000">
            <a:off x="755650" y="3201670"/>
            <a:ext cx="967740" cy="1264920"/>
          </a:xfrm>
          <a:prstGeom prst="rect">
            <a:avLst/>
          </a:prstGeom>
          <a:effectLst>
            <a:reflection blurRad="6350" stA="52000" endA="300" endPos="35000" dir="5400000" sy="-100000" algn="bl" rotWithShape="0"/>
          </a:effectLst>
        </p:spPr>
      </p:pic>
      <p:pic>
        <p:nvPicPr>
          <p:cNvPr id="2" name="Picture 1"/>
          <p:cNvPicPr>
            <a:picLocks noChangeAspect="1"/>
          </p:cNvPicPr>
          <p:nvPr/>
        </p:nvPicPr>
        <p:blipFill>
          <a:blip r:embed="rId30">
            <a:duotone>
              <a:prstClr val="black"/>
              <a:srgbClr val="D9C3A5">
                <a:tint val="50000"/>
                <a:satMod val="180000"/>
              </a:srgbClr>
            </a:duotone>
          </a:blip>
          <a:stretch>
            <a:fillRect/>
          </a:stretch>
        </p:blipFill>
        <p:spPr>
          <a:xfrm>
            <a:off x="3034601" y="6388474"/>
            <a:ext cx="294005" cy="38925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38"/>
            <a:ext cx="8297366" cy="389760"/>
            <a:chOff x="621020" y="6417010"/>
            <a:chExt cx="7676346" cy="360588"/>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7"/>
              <a:ext cx="272000" cy="359534"/>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010"/>
              <a:ext cx="273762" cy="36012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STATISTICS</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rPr>
              <a:t>WARD </a:t>
            </a:r>
            <a:r>
              <a:rPr lang="en-US" sz="1200" b="1" dirty="0" smtClean="0">
                <a:effectLst>
                  <a:outerShdw blurRad="38100" dist="38100" dir="2700000" algn="tl">
                    <a:srgbClr val="000000">
                      <a:alpha val="43137"/>
                    </a:srgbClr>
                  </a:outerShdw>
                </a:effectLst>
                <a:sym typeface="+mn-ea"/>
              </a:rPr>
              <a:t>19, 20 &amp; 28 (PATTO), PANAJI, GOA, INDIA.</a:t>
            </a:r>
            <a:endParaRPr lang="en-IN" sz="1200" b="1" dirty="0">
              <a:effectLst>
                <a:outerShdw blurRad="38100" dist="38100" dir="2700000" algn="tl">
                  <a:srgbClr val="000000">
                    <a:alpha val="43137"/>
                  </a:srgbClr>
                </a:outerShdw>
              </a:effectLst>
            </a:endParaRPr>
          </a:p>
        </p:txBody>
      </p:sp>
      <p:graphicFrame>
        <p:nvGraphicFramePr>
          <p:cNvPr id="35" name="Table 34"/>
          <p:cNvGraphicFramePr/>
          <p:nvPr/>
        </p:nvGraphicFramePr>
        <p:xfrm>
          <a:off x="342900" y="886460"/>
          <a:ext cx="7957820" cy="3796030"/>
        </p:xfrm>
        <a:graphic>
          <a:graphicData uri="http://schemas.openxmlformats.org/drawingml/2006/table">
            <a:tbl>
              <a:tblPr firstRow="1" bandRow="1">
                <a:tableStyleId>{5C22544A-7EE6-4342-B048-85BDC9FD1C3A}</a:tableStyleId>
              </a:tblPr>
              <a:tblGrid>
                <a:gridCol w="1591564"/>
                <a:gridCol w="1591564"/>
                <a:gridCol w="1591564"/>
                <a:gridCol w="1591564"/>
                <a:gridCol w="1591564"/>
              </a:tblGrid>
              <a:tr h="321310">
                <a:tc>
                  <a:txBody>
                    <a:bodyPr/>
                    <a:p>
                      <a:pPr>
                        <a:buNone/>
                      </a:pPr>
                      <a:r>
                        <a:rPr lang="en-US" altLang="en-GB" sz="1400"/>
                        <a:t>Particulars</a:t>
                      </a:r>
                      <a:endParaRPr lang="en-US" altLang="en-GB" sz="1400"/>
                    </a:p>
                  </a:txBody>
                  <a:tcPr>
                    <a:solidFill>
                      <a:schemeClr val="bg1">
                        <a:lumMod val="65000"/>
                      </a:schemeClr>
                    </a:solidFill>
                  </a:tcPr>
                </a:tc>
                <a:tc>
                  <a:txBody>
                    <a:bodyPr/>
                    <a:p>
                      <a:pPr>
                        <a:buNone/>
                      </a:pPr>
                      <a:r>
                        <a:rPr lang="en-US" altLang="en-GB" sz="1400"/>
                        <a:t>Ward 19</a:t>
                      </a:r>
                      <a:endParaRPr lang="en-US" altLang="en-GB" sz="1400"/>
                    </a:p>
                  </a:txBody>
                  <a:tcPr>
                    <a:solidFill>
                      <a:schemeClr val="bg1">
                        <a:lumMod val="65000"/>
                      </a:schemeClr>
                    </a:solidFill>
                  </a:tcPr>
                </a:tc>
                <a:tc>
                  <a:txBody>
                    <a:bodyPr/>
                    <a:p>
                      <a:pPr>
                        <a:buNone/>
                      </a:pPr>
                      <a:r>
                        <a:rPr lang="en-US" altLang="en-GB" sz="1400"/>
                        <a:t>Ward 20</a:t>
                      </a:r>
                      <a:endParaRPr lang="en-US" altLang="en-GB" sz="1400"/>
                    </a:p>
                  </a:txBody>
                  <a:tcPr>
                    <a:solidFill>
                      <a:schemeClr val="bg1">
                        <a:lumMod val="65000"/>
                      </a:schemeClr>
                    </a:solidFill>
                  </a:tcPr>
                </a:tc>
                <a:tc>
                  <a:txBody>
                    <a:bodyPr/>
                    <a:p>
                      <a:pPr>
                        <a:buNone/>
                      </a:pPr>
                      <a:r>
                        <a:rPr lang="en-US" altLang="en-GB" sz="1400"/>
                        <a:t>Ward 28(Patto)</a:t>
                      </a:r>
                      <a:endParaRPr lang="en-US" altLang="en-GB" sz="1400"/>
                    </a:p>
                  </a:txBody>
                  <a:tcPr>
                    <a:solidFill>
                      <a:schemeClr val="bg1">
                        <a:lumMod val="65000"/>
                      </a:schemeClr>
                    </a:solidFill>
                  </a:tcPr>
                </a:tc>
                <a:tc>
                  <a:txBody>
                    <a:bodyPr/>
                    <a:p>
                      <a:pPr>
                        <a:buNone/>
                      </a:pPr>
                      <a:r>
                        <a:rPr lang="en-US" altLang="en-GB" sz="1400"/>
                        <a:t>Panaji</a:t>
                      </a:r>
                      <a:endParaRPr lang="en-US" altLang="en-GB" sz="1400"/>
                    </a:p>
                  </a:txBody>
                  <a:tcPr>
                    <a:solidFill>
                      <a:schemeClr val="bg1">
                        <a:lumMod val="65000"/>
                      </a:schemeClr>
                    </a:solidFill>
                  </a:tcPr>
                </a:tc>
              </a:tr>
              <a:tr h="304800">
                <a:tc>
                  <a:txBody>
                    <a:bodyPr/>
                    <a:p>
                      <a:pPr>
                        <a:buNone/>
                      </a:pPr>
                      <a:r>
                        <a:rPr lang="en-US" altLang="en-GB" sz="1400">
                          <a:solidFill>
                            <a:schemeClr val="bg1"/>
                          </a:solidFill>
                        </a:rPr>
                        <a:t>Historically Establised</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1784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1784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1983</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1759</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Area</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1,32,292 sq.m.</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1,64,825 sq.m.</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4,17,322 sq.m.</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81,20,000 sq.m.</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Population</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2150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1360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1223 (inc. Ribander)</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1,00,012</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Households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513</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309</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296</a:t>
                      </a:r>
                      <a:r>
                        <a:rPr lang="en-US" altLang="en-GB" sz="1400">
                          <a:solidFill>
                            <a:schemeClr val="bg1"/>
                          </a:solidFill>
                          <a:sym typeface="+mn-ea"/>
                        </a:rPr>
                        <a:t> (inc. Ribander)</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10,158</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Water Connections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Water Supply Hours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Community Toilets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11</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STP</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Solid Waster Zone</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5(part)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5(part)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9</a:t>
                      </a:r>
                      <a:endParaRPr lang="en-US" altLang="en-GB" sz="1400">
                        <a:solidFill>
                          <a:schemeClr val="bg1"/>
                        </a:solidFill>
                      </a:endParaRPr>
                    </a:p>
                  </a:txBody>
                  <a:tcPr>
                    <a:solidFill>
                      <a:schemeClr val="bg1">
                        <a:lumMod val="75000"/>
                      </a:schemeClr>
                    </a:solidFill>
                  </a:tcPr>
                </a:tc>
                <a:tc>
                  <a:txBody>
                    <a:bodyPr/>
                    <a:p>
                      <a:pPr>
                        <a:buNone/>
                      </a:pPr>
                      <a:endParaRPr lang="en-US" altLang="en-GB" sz="1400">
                        <a:solidFill>
                          <a:schemeClr val="bg1"/>
                        </a:solidFill>
                      </a:endParaRPr>
                    </a:p>
                  </a:txBody>
                  <a:tcPr>
                    <a:solidFill>
                      <a:schemeClr val="bg1">
                        <a:lumMod val="75000"/>
                      </a:schemeClr>
                    </a:solidFill>
                  </a:tcPr>
                </a:tc>
              </a:tr>
              <a:tr h="304800">
                <a:tc gridSpan="5">
                  <a:txBody>
                    <a:bodyPr/>
                    <a:p>
                      <a:pPr>
                        <a:buNone/>
                      </a:pPr>
                      <a:r>
                        <a:rPr lang="en-US" altLang="en-GB" sz="1400">
                          <a:solidFill>
                            <a:schemeClr val="bg1"/>
                          </a:solidFill>
                        </a:rPr>
                        <a:t>Source: Corporation of City of Pananji</a:t>
                      </a:r>
                      <a:endParaRPr lang="en-US" altLang="en-GB" sz="1400">
                        <a:solidFill>
                          <a:schemeClr val="bg1"/>
                        </a:solidFill>
                      </a:endParaRPr>
                    </a:p>
                  </a:txBody>
                  <a:tcPr>
                    <a:solidFill>
                      <a:schemeClr val="bg1">
                        <a:lumMod val="75000"/>
                      </a:schemeClr>
                    </a:solidFill>
                  </a:tcPr>
                </a:tc>
                <a:tc hMerge="1">
                  <a:tcPr>
                    <a:solidFill>
                      <a:schemeClr val="bg1">
                        <a:lumMod val="75000"/>
                      </a:schemeClr>
                    </a:solidFill>
                  </a:tcPr>
                </a:tc>
                <a:tc hMerge="1">
                  <a:tcPr>
                    <a:solidFill>
                      <a:schemeClr val="bg1">
                        <a:lumMod val="75000"/>
                      </a:schemeClr>
                    </a:solidFill>
                  </a:tcPr>
                </a:tc>
                <a:tc hMerge="1">
                  <a:tcPr>
                    <a:solidFill>
                      <a:schemeClr val="bg1">
                        <a:lumMod val="75000"/>
                      </a:schemeClr>
                    </a:solidFill>
                  </a:tcPr>
                </a:tc>
                <a:tc hMerge="1">
                  <a:tcPr>
                    <a:solidFill>
                      <a:schemeClr val="bg1">
                        <a:lumMod val="75000"/>
                      </a:schemeClr>
                    </a:solidFill>
                  </a:tcPr>
                </a:tc>
              </a:tr>
            </a:tbl>
          </a:graphicData>
        </a:graphic>
      </p:graphicFrame>
      <p:pic>
        <p:nvPicPr>
          <p:cNvPr id="102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6">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7">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8">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9">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10">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11">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12"/>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graphicFrame>
        <p:nvGraphicFramePr>
          <p:cNvPr id="46" name="Table 45"/>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4208145"/>
            <a:chOff x="715" y="1885"/>
            <a:chExt cx="12709" cy="6627"/>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011"/>
              <a:ext cx="2225" cy="1501"/>
            </a:xfrm>
            <a:prstGeom prst="rect">
              <a:avLst/>
            </a:prstGeom>
            <a:noFill/>
          </p:spPr>
          <p:txBody>
            <a:bodyPr wrap="square" rtlCol="0">
              <a:spAutoFit/>
            </a:bodyPr>
            <a:p>
              <a:pPr algn="l"/>
              <a:r>
                <a:rPr lang="en-GB" altLang="en-US" sz="1400">
                  <a:solidFill>
                    <a:srgbClr val="EC4B6C"/>
                  </a:solidFill>
                </a:rPr>
                <a:t>No clean</a:t>
              </a:r>
              <a:endParaRPr lang="en-GB" altLang="en-US" sz="1400">
                <a:solidFill>
                  <a:srgbClr val="EC4B6C"/>
                </a:solidFill>
              </a:endParaRPr>
            </a:p>
            <a:p>
              <a:pPr algn="l"/>
              <a:r>
                <a:rPr lang="en-GB" altLang="en-US" sz="1400">
                  <a:solidFill>
                    <a:srgbClr val="EC4B6C"/>
                  </a:solidFill>
                </a:rPr>
                <a:t>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available</a:t>
              </a:r>
              <a:endParaRPr lang="en-GB" altLang="en-US" sz="1400">
                <a:solidFill>
                  <a:srgbClr val="EC4B6C"/>
                </a:solidFill>
              </a:endParaRPr>
            </a:p>
          </p:txBody>
        </p:sp>
        <p:sp>
          <p:nvSpPr>
            <p:cNvPr id="69" name="Text Box 68"/>
            <p:cNvSpPr txBox="1"/>
            <p:nvPr/>
          </p:nvSpPr>
          <p:spPr>
            <a:xfrm>
              <a:off x="3433" y="6649"/>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&lt;5%</a:t>
              </a:r>
              <a:endParaRPr lang="en-GB" altLang="en-US" sz="1400">
                <a:solidFill>
                  <a:srgbClr val="EC4B6C"/>
                </a:solidFill>
              </a:endParaRPr>
            </a:p>
          </p:txBody>
        </p:sp>
        <p:sp>
          <p:nvSpPr>
            <p:cNvPr id="70" name="Text Box 69"/>
            <p:cNvSpPr txBox="1"/>
            <p:nvPr/>
          </p:nvSpPr>
          <p:spPr>
            <a:xfrm>
              <a:off x="6066" y="6050"/>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5% to &lt;15%</a:t>
              </a:r>
              <a:endParaRPr lang="en-GB" altLang="en-US" sz="1400">
                <a:solidFill>
                  <a:srgbClr val="EC4B6C"/>
                </a:solidFill>
              </a:endParaRPr>
            </a:p>
          </p:txBody>
        </p:sp>
        <p:sp>
          <p:nvSpPr>
            <p:cNvPr id="71" name="Text Box 70"/>
            <p:cNvSpPr txBox="1"/>
            <p:nvPr/>
          </p:nvSpPr>
          <p:spPr>
            <a:xfrm>
              <a:off x="8674" y="5400"/>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15% to &lt;25%</a:t>
              </a:r>
              <a:endParaRPr lang="en-GB" altLang="en-US" sz="1400">
                <a:solidFill>
                  <a:srgbClr val="EC4B6C"/>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&gt;25%</a:t>
              </a:r>
              <a:endParaRPr lang="en-GB" altLang="en-US" sz="1400">
                <a:solidFill>
                  <a:srgbClr val="EC4B6C"/>
                </a:solidFill>
              </a:endParaRPr>
            </a:p>
          </p:txBody>
        </p:sp>
      </p:grpSp>
      <p:pic>
        <p:nvPicPr>
          <p:cNvPr id="2" name="Picture 1"/>
          <p:cNvPicPr>
            <a:picLocks noChangeAspect="1"/>
          </p:cNvPicPr>
          <p:nvPr/>
        </p:nvPicPr>
        <p:blipFill>
          <a:blip r:embed="rId30">
            <a:duotone>
              <a:prstClr val="black"/>
              <a:srgbClr val="D9C3A5">
                <a:tint val="50000"/>
                <a:satMod val="180000"/>
              </a:srgbClr>
            </a:duotone>
          </a:blip>
          <a:stretch>
            <a:fillRect/>
          </a:stretch>
        </p:blipFill>
        <p:spPr>
          <a:xfrm>
            <a:off x="1845671" y="6388474"/>
            <a:ext cx="295734" cy="389124"/>
          </a:xfrm>
          <a:prstGeom prst="rect">
            <a:avLst/>
          </a:prstGeom>
        </p:spPr>
      </p:pic>
      <p:pic>
        <p:nvPicPr>
          <p:cNvPr id="3" name="Picture 2"/>
          <p:cNvPicPr>
            <a:picLocks noChangeAspect="1"/>
          </p:cNvPicPr>
          <p:nvPr/>
        </p:nvPicPr>
        <p:blipFill>
          <a:blip r:embed="rId31">
            <a:duotone>
              <a:prstClr val="black"/>
              <a:srgbClr val="D9C3A5">
                <a:tint val="50000"/>
                <a:satMod val="180000"/>
              </a:srgbClr>
            </a:duotone>
          </a:blip>
          <a:stretch>
            <a:fillRect/>
          </a:stretch>
        </p:blipFill>
        <p:spPr>
          <a:xfrm>
            <a:off x="2439149" y="6388474"/>
            <a:ext cx="297565" cy="389124"/>
          </a:xfrm>
          <a:prstGeom prst="rect">
            <a:avLst/>
          </a:prstGeom>
        </p:spPr>
      </p:pic>
      <p:pic>
        <p:nvPicPr>
          <p:cNvPr id="12" name="Picture 11"/>
          <p:cNvPicPr>
            <a:picLocks noChangeAspect="1"/>
          </p:cNvPicPr>
          <p:nvPr/>
        </p:nvPicPr>
        <p:blipFill>
          <a:blip r:embed="rId32">
            <a:duotone>
              <a:prstClr val="black"/>
              <a:srgbClr val="D9C3A5">
                <a:tint val="50000"/>
                <a:satMod val="180000"/>
              </a:srgbClr>
            </a:duotone>
          </a:blip>
          <a:stretch>
            <a:fillRect/>
          </a:stretch>
        </p:blipFill>
        <p:spPr>
          <a:xfrm>
            <a:off x="3034601" y="6388474"/>
            <a:ext cx="294005" cy="389255"/>
          </a:xfrm>
          <a:prstGeom prst="rect">
            <a:avLst/>
          </a:prstGeom>
        </p:spPr>
      </p:pic>
      <p:pic>
        <p:nvPicPr>
          <p:cNvPr id="19" name="Picture 18"/>
          <p:cNvPicPr>
            <a:picLocks noChangeAspect="1"/>
          </p:cNvPicPr>
          <p:nvPr/>
        </p:nvPicPr>
        <p:blipFill>
          <a:blip r:embed="rId33">
            <a:duotone>
              <a:prstClr val="black"/>
              <a:srgbClr val="D9C3A5">
                <a:tint val="50000"/>
                <a:satMod val="180000"/>
              </a:srgbClr>
            </a:duotone>
          </a:blip>
          <a:stretch>
            <a:fillRect/>
          </a:stretch>
        </p:blipFill>
        <p:spPr>
          <a:xfrm>
            <a:off x="2141156" y="6388474"/>
            <a:ext cx="295909" cy="388621"/>
          </a:xfrm>
          <a:prstGeom prst="rect">
            <a:avLst/>
          </a:prstGeom>
        </p:spPr>
      </p:pic>
      <p:pic>
        <p:nvPicPr>
          <p:cNvPr id="35" name="Picture 34"/>
          <p:cNvPicPr>
            <a:picLocks noChangeAspect="1"/>
          </p:cNvPicPr>
          <p:nvPr/>
        </p:nvPicPr>
        <p:blipFill>
          <a:blip r:embed="rId34">
            <a:duotone>
              <a:prstClr val="black"/>
              <a:srgbClr val="D9C3A5">
                <a:tint val="50000"/>
                <a:satMod val="180000"/>
              </a:srgbClr>
            </a:duotone>
          </a:blip>
          <a:stretch>
            <a:fillRect/>
          </a:stretch>
        </p:blipFill>
        <p:spPr>
          <a:xfrm>
            <a:off x="2739635" y="6388474"/>
            <a:ext cx="294245" cy="38912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4">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Registration data from regional transport office by type of fuel</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graphicFrame>
        <p:nvGraphicFramePr>
          <p:cNvPr id="35" name="Table 34"/>
          <p:cNvGraphicFramePr/>
          <p:nvPr/>
        </p:nvGraphicFramePr>
        <p:xfrm>
          <a:off x="2140585" y="1056005"/>
          <a:ext cx="6400800" cy="4863465"/>
        </p:xfrm>
        <a:graphic>
          <a:graphicData uri="http://schemas.openxmlformats.org/drawingml/2006/table">
            <a:tbl>
              <a:tblPr firstRow="1" bandRow="1">
                <a:tableStyleId>{5C22544A-7EE6-4342-B048-85BDC9FD1C3A}</a:tableStyleId>
              </a:tblPr>
              <a:tblGrid>
                <a:gridCol w="2280285"/>
                <a:gridCol w="1273810"/>
                <a:gridCol w="1164590"/>
                <a:gridCol w="1682115"/>
              </a:tblGrid>
              <a:tr h="398145">
                <a:tc gridSpan="4">
                  <a:txBody>
                    <a:bodyPr/>
                    <a:p>
                      <a:pPr>
                        <a:buNone/>
                      </a:pPr>
                      <a:r>
                        <a:rPr lang="en-US" sz="1800" dirty="0" smtClean="0">
                          <a:solidFill>
                            <a:schemeClr val="bg1"/>
                          </a:solidFill>
                          <a:sym typeface="+mn-ea"/>
                        </a:rPr>
                        <a:t>Data Evidence Available (State Level)</a:t>
                      </a:r>
                      <a:endParaRPr lang="en-US" altLang="en-US" sz="1800" dirty="0" smtClean="0">
                        <a:solidFill>
                          <a:schemeClr val="bg1"/>
                        </a:solidFill>
                        <a:sym typeface="+mn-ea"/>
                      </a:endParaRPr>
                    </a:p>
                  </a:txBody>
                  <a:tcPr anchor="t" anchorCtr="0">
                    <a:solidFill>
                      <a:srgbClr val="EC4B6C"/>
                    </a:solidFill>
                  </a:tcPr>
                </a:tc>
                <a:tc hMerge="1">
                  <a:tcPr anchor="t" anchorCtr="0">
                    <a:solidFill>
                      <a:srgbClr val="F3744B"/>
                    </a:solidFill>
                  </a:tcPr>
                </a:tc>
                <a:tc hMerge="1">
                  <a:tcPr anchor="t" anchorCtr="0">
                    <a:solidFill>
                      <a:srgbClr val="F3744B"/>
                    </a:solidFill>
                  </a:tcPr>
                </a:tc>
                <a:tc hMerge="1">
                  <a:tcPr anchor="t" anchorCtr="0">
                    <a:solidFill>
                      <a:srgbClr val="EC4B6C"/>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36</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Imagine Panaji Smart City Ltd</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Educational Institution 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189</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3 wheelers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2,519</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b="1"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Maxi cabs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2,689</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Motor cabs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24,795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Motor Cycle for hire</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24,055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5,248</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e-Rickshaw</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16</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Intercity 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35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KTCL</a:t>
                      </a:r>
                      <a:endParaRPr lang="en-US" alt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0460000">
            <a:off x="755650" y="3201670"/>
            <a:ext cx="967740" cy="1264920"/>
          </a:xfrm>
          <a:prstGeom prst="rect">
            <a:avLst/>
          </a:prstGeom>
          <a:effectLst>
            <a:reflection blurRad="6350" stA="52000" endA="300" endPos="35000" dir="5400000" sy="-100000" algn="bl" rotWithShape="0"/>
          </a:effectLst>
        </p:spPr>
      </p:pic>
      <p:pic>
        <p:nvPicPr>
          <p:cNvPr id="3" name="Picture 2"/>
          <p:cNvPicPr>
            <a:picLocks noChangeAspect="1"/>
          </p:cNvPicPr>
          <p:nvPr/>
        </p:nvPicPr>
        <p:blipFill>
          <a:blip r:embed="rId26">
            <a:duotone>
              <a:prstClr val="black"/>
              <a:srgbClr val="D9C3A5">
                <a:tint val="50000"/>
                <a:satMod val="180000"/>
              </a:srgbClr>
            </a:duotone>
          </a:blip>
          <a:stretch>
            <a:fillRect/>
          </a:stretch>
        </p:blipFill>
        <p:spPr>
          <a:xfrm>
            <a:off x="1845671" y="6388474"/>
            <a:ext cx="295734" cy="389124"/>
          </a:xfrm>
          <a:prstGeom prst="rect">
            <a:avLst/>
          </a:prstGeom>
        </p:spPr>
      </p:pic>
      <p:pic>
        <p:nvPicPr>
          <p:cNvPr id="12" name="Picture 11"/>
          <p:cNvPicPr>
            <a:picLocks noChangeAspect="1"/>
          </p:cNvPicPr>
          <p:nvPr/>
        </p:nvPicPr>
        <p:blipFill>
          <a:blip r:embed="rId27">
            <a:duotone>
              <a:prstClr val="black"/>
              <a:srgbClr val="D9C3A5">
                <a:tint val="50000"/>
                <a:satMod val="180000"/>
              </a:srgbClr>
            </a:duotone>
          </a:blip>
          <a:stretch>
            <a:fillRect/>
          </a:stretch>
        </p:blipFill>
        <p:spPr>
          <a:xfrm>
            <a:off x="2439149" y="6388474"/>
            <a:ext cx="297565" cy="389124"/>
          </a:xfrm>
          <a:prstGeom prst="rect">
            <a:avLst/>
          </a:prstGeom>
        </p:spPr>
      </p:pic>
      <p:pic>
        <p:nvPicPr>
          <p:cNvPr id="19" name="Picture 18"/>
          <p:cNvPicPr>
            <a:picLocks noChangeAspect="1"/>
          </p:cNvPicPr>
          <p:nvPr/>
        </p:nvPicPr>
        <p:blipFill>
          <a:blip r:embed="rId28">
            <a:duotone>
              <a:prstClr val="black"/>
              <a:srgbClr val="D9C3A5">
                <a:tint val="50000"/>
                <a:satMod val="180000"/>
              </a:srgbClr>
            </a:duotone>
          </a:blip>
          <a:stretch>
            <a:fillRect/>
          </a:stretch>
        </p:blipFill>
        <p:spPr>
          <a:xfrm>
            <a:off x="3034601" y="6388474"/>
            <a:ext cx="294005" cy="389255"/>
          </a:xfrm>
          <a:prstGeom prst="rect">
            <a:avLst/>
          </a:prstGeom>
        </p:spPr>
      </p:pic>
      <p:pic>
        <p:nvPicPr>
          <p:cNvPr id="37" name="Picture 36"/>
          <p:cNvPicPr>
            <a:picLocks noChangeAspect="1"/>
          </p:cNvPicPr>
          <p:nvPr/>
        </p:nvPicPr>
        <p:blipFill>
          <a:blip r:embed="rId29">
            <a:duotone>
              <a:prstClr val="black"/>
              <a:srgbClr val="D9C3A5">
                <a:tint val="50000"/>
                <a:satMod val="180000"/>
              </a:srgbClr>
            </a:duotone>
          </a:blip>
          <a:stretch>
            <a:fillRect/>
          </a:stretch>
        </p:blipFill>
        <p:spPr>
          <a:xfrm>
            <a:off x="2141156" y="6388474"/>
            <a:ext cx="295909" cy="388621"/>
          </a:xfrm>
          <a:prstGeom prst="rect">
            <a:avLst/>
          </a:prstGeom>
        </p:spPr>
      </p:pic>
      <p:pic>
        <p:nvPicPr>
          <p:cNvPr id="38" name="Picture 37"/>
          <p:cNvPicPr>
            <a:picLocks noChangeAspect="1"/>
          </p:cNvPicPr>
          <p:nvPr/>
        </p:nvPicPr>
        <p:blipFill>
          <a:blip r:embed="rId30">
            <a:duotone>
              <a:prstClr val="black"/>
              <a:srgbClr val="D9C3A5">
                <a:tint val="50000"/>
                <a:satMod val="180000"/>
              </a:srgbClr>
            </a:duotone>
          </a:blip>
          <a:stretch>
            <a:fillRect/>
          </a:stretch>
        </p:blipFill>
        <p:spPr>
          <a:xfrm>
            <a:off x="2739635" y="6388474"/>
            <a:ext cx="294245" cy="389124"/>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4">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40000">
            <a:off x="755650" y="3201670"/>
            <a:ext cx="967740" cy="1264920"/>
          </a:xfrm>
          <a:prstGeom prst="rect">
            <a:avLst/>
          </a:prstGeom>
          <a:effectLst>
            <a:reflection blurRad="6350" stA="52000" endA="300" endPos="35000" dir="5400000" sy="-100000" algn="bl" rotWithShape="0"/>
          </a:effectLst>
        </p:spPr>
      </p:pic>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r>
                        <a:rPr lang="en-US" sz="1800" dirty="0">
                          <a:solidFill>
                            <a:schemeClr val="bg1"/>
                          </a:solidFill>
                          <a:sym typeface="+mn-ea"/>
                        </a:rPr>
                        <a:t>100 x (87/59,582) = 0.15 %</a:t>
                      </a: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just">
                        <a:lnSpc>
                          <a:spcPct val="100000"/>
                        </a:lnSpc>
                      </a:pPr>
                      <a:r>
                        <a:rPr lang="en-US" sz="1800" dirty="0">
                          <a:solidFill>
                            <a:schemeClr val="bg1"/>
                          </a:solidFill>
                          <a:sym typeface="+mn-ea"/>
                        </a:rPr>
                        <a:t>The percentage of shared vehicles that operate on clean fuels is 0.15 %</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2</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25</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54" name="Text Box 53"/>
          <p:cNvSpPr txBox="1"/>
          <p:nvPr/>
        </p:nvSpPr>
        <p:spPr>
          <a:xfrm>
            <a:off x="3323590" y="3932555"/>
            <a:ext cx="1412240" cy="953135"/>
          </a:xfrm>
          <a:prstGeom prst="rect">
            <a:avLst/>
          </a:prstGeom>
          <a:noFill/>
        </p:spPr>
        <p:txBody>
          <a:bodyPr wrap="square" rtlCol="0">
            <a:spAutoFit/>
          </a:bodyPr>
          <a:p>
            <a:pPr algn="l"/>
            <a:r>
              <a:rPr lang="en-GB" altLang="en-US" sz="1400">
                <a:solidFill>
                  <a:srgbClr val="EC4B6C"/>
                </a:solidFill>
                <a:sym typeface="+mn-ea"/>
              </a:rPr>
              <a:t>Clean technology</a:t>
            </a:r>
            <a:endParaRPr lang="en-GB" altLang="en-US" sz="1400">
              <a:solidFill>
                <a:srgbClr val="EC4B6C"/>
              </a:solidFill>
              <a:sym typeface="+mn-ea"/>
            </a:endParaRPr>
          </a:p>
          <a:p>
            <a:pPr algn="l"/>
            <a:r>
              <a:rPr lang="en-GB" altLang="en-US" sz="1400">
                <a:solidFill>
                  <a:srgbClr val="EC4B6C"/>
                </a:solidFill>
                <a:sym typeface="+mn-ea"/>
              </a:rPr>
              <a:t>shared vehicles</a:t>
            </a:r>
            <a:endParaRPr lang="en-GB" altLang="en-US" sz="1400">
              <a:solidFill>
                <a:srgbClr val="EC4B6C"/>
              </a:solidFill>
              <a:sym typeface="+mn-ea"/>
            </a:endParaRPr>
          </a:p>
          <a:p>
            <a:pPr algn="l"/>
            <a:r>
              <a:rPr lang="en-GB" altLang="en-US" sz="1400">
                <a:solidFill>
                  <a:srgbClr val="EC4B6C"/>
                </a:solidFill>
                <a:sym typeface="+mn-ea"/>
              </a:rPr>
              <a:t>&lt;5%</a:t>
            </a:r>
            <a:endParaRPr lang="en-GB" altLang="en-US" sz="1400">
              <a:solidFill>
                <a:srgbClr val="EC4B6C"/>
              </a:solidFill>
              <a:sym typeface="+mn-ea"/>
            </a:endParaRPr>
          </a:p>
        </p:txBody>
      </p:sp>
      <p:sp>
        <p:nvSpPr>
          <p:cNvPr id="56" name="Text Box 55"/>
          <p:cNvSpPr txBox="1"/>
          <p:nvPr/>
        </p:nvSpPr>
        <p:spPr>
          <a:xfrm>
            <a:off x="4716145" y="5805170"/>
            <a:ext cx="1078230" cy="306705"/>
          </a:xfrm>
          <a:prstGeom prst="rect">
            <a:avLst/>
          </a:prstGeom>
          <a:noFill/>
        </p:spPr>
        <p:txBody>
          <a:bodyPr wrap="square" rtlCol="0" anchor="t">
            <a:spAutoFit/>
          </a:bodyPr>
          <a:p>
            <a:pPr algn="ctr"/>
            <a:r>
              <a:rPr lang="en-GB" altLang="en-US" sz="1400">
                <a:solidFill>
                  <a:srgbClr val="EC4B6C"/>
                </a:solidFill>
                <a:sym typeface="+mn-ea"/>
              </a:rPr>
              <a:t>5- 1</a:t>
            </a:r>
            <a:r>
              <a:rPr lang="en-US" altLang="en-GB" sz="1400">
                <a:solidFill>
                  <a:srgbClr val="EC4B6C"/>
                </a:solidFill>
                <a:sym typeface="+mn-ea"/>
              </a:rPr>
              <a:t>5</a:t>
            </a:r>
            <a:r>
              <a:rPr lang="en-GB" altLang="en-US" sz="1400">
                <a:solidFill>
                  <a:srgbClr val="EC4B6C"/>
                </a:solidFill>
                <a:sym typeface="+mn-ea"/>
              </a:rPr>
              <a:t>%</a:t>
            </a:r>
            <a:endParaRPr lang="en-GB" altLang="en-US" sz="1400">
              <a:solidFill>
                <a:srgbClr val="EC4B6C"/>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GB" altLang="en-US" sz="1400">
                <a:solidFill>
                  <a:srgbClr val="EC4B6C"/>
                </a:solidFill>
                <a:sym typeface="+mn-ea"/>
              </a:rPr>
              <a:t>1</a:t>
            </a:r>
            <a:r>
              <a:rPr lang="en-US" altLang="en-GB" sz="1400">
                <a:solidFill>
                  <a:srgbClr val="EC4B6C"/>
                </a:solidFill>
                <a:sym typeface="+mn-ea"/>
              </a:rPr>
              <a:t>5</a:t>
            </a:r>
            <a:r>
              <a:rPr lang="en-GB" altLang="en-US" sz="1400">
                <a:solidFill>
                  <a:srgbClr val="EC4B6C"/>
                </a:solidFill>
                <a:sym typeface="+mn-ea"/>
              </a:rPr>
              <a:t>-</a:t>
            </a:r>
            <a:r>
              <a:rPr lang="en-US" altLang="en-GB" sz="1400">
                <a:solidFill>
                  <a:srgbClr val="EC4B6C"/>
                </a:solidFill>
                <a:sym typeface="+mn-ea"/>
              </a:rPr>
              <a:t>2</a:t>
            </a:r>
            <a:r>
              <a:rPr lang="en-GB" altLang="en-US" sz="1400">
                <a:solidFill>
                  <a:srgbClr val="EC4B6C"/>
                </a:solidFill>
                <a:sym typeface="+mn-ea"/>
              </a:rPr>
              <a:t>5%</a:t>
            </a:r>
            <a:endParaRPr lang="en-GB" altLang="en-US" sz="1400">
              <a:solidFill>
                <a:srgbClr val="EC4B6C"/>
              </a:solidFill>
              <a:sym typeface="+mn-ea"/>
            </a:endParaRPr>
          </a:p>
        </p:txBody>
      </p:sp>
      <p:sp>
        <p:nvSpPr>
          <p:cNvPr id="58" name="Text Box 57"/>
          <p:cNvSpPr txBox="1"/>
          <p:nvPr/>
        </p:nvSpPr>
        <p:spPr>
          <a:xfrm>
            <a:off x="7236460" y="5805170"/>
            <a:ext cx="965835" cy="306705"/>
          </a:xfrm>
          <a:prstGeom prst="rect">
            <a:avLst/>
          </a:prstGeom>
          <a:noFill/>
        </p:spPr>
        <p:txBody>
          <a:bodyPr wrap="square" rtlCol="0" anchor="t">
            <a:spAutoFit/>
          </a:bodyPr>
          <a:p>
            <a:pPr algn="ctr"/>
            <a:r>
              <a:rPr lang="en-GB" altLang="en-US" sz="1400">
                <a:solidFill>
                  <a:srgbClr val="EC4B6C"/>
                </a:solidFill>
                <a:sym typeface="+mn-ea"/>
              </a:rPr>
              <a:t>&gt; </a:t>
            </a:r>
            <a:r>
              <a:rPr lang="en-US" altLang="en-GB" sz="1400">
                <a:solidFill>
                  <a:srgbClr val="EC4B6C"/>
                </a:solidFill>
                <a:sym typeface="+mn-ea"/>
              </a:rPr>
              <a:t>2</a:t>
            </a:r>
            <a:r>
              <a:rPr lang="en-GB" altLang="en-US" sz="1400">
                <a:solidFill>
                  <a:srgbClr val="EC4B6C"/>
                </a:solidFill>
                <a:sym typeface="+mn-ea"/>
              </a:rPr>
              <a:t>5%</a:t>
            </a:r>
            <a:endParaRPr lang="en-GB" altLang="en-US" sz="1400">
              <a:solidFill>
                <a:srgbClr val="EC4B6C"/>
              </a:solidFill>
              <a:sym typeface="+mn-ea"/>
            </a:endParaRPr>
          </a:p>
        </p:txBody>
      </p:sp>
      <p:sp>
        <p:nvSpPr>
          <p:cNvPr id="60" name="&quot;No&quot; Symbol 59"/>
          <p:cNvSpPr/>
          <p:nvPr/>
        </p:nvSpPr>
        <p:spPr>
          <a:xfrm>
            <a:off x="50438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9" name="Text Box 18"/>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endParaRPr lang="en-US" altLang="en-GB" sz="1200" b="1">
              <a:solidFill>
                <a:srgbClr val="EC4B6C"/>
              </a:solidFill>
            </a:endParaRPr>
          </a:p>
        </p:txBody>
      </p:sp>
      <p:pic>
        <p:nvPicPr>
          <p:cNvPr id="12" name="Picture 11"/>
          <p:cNvPicPr>
            <a:picLocks noChangeAspect="1"/>
          </p:cNvPicPr>
          <p:nvPr/>
        </p:nvPicPr>
        <p:blipFill>
          <a:blip r:embed="rId3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3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3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34">
            <a:duotone>
              <a:prstClr val="black"/>
              <a:srgbClr val="D9C3A5">
                <a:tint val="50000"/>
                <a:satMod val="180000"/>
              </a:srgbClr>
            </a:duotone>
          </a:blip>
          <a:stretch>
            <a:fillRect/>
          </a:stretch>
        </p:blipFill>
        <p:spPr>
          <a:xfrm>
            <a:off x="2141156" y="6388474"/>
            <a:ext cx="295909" cy="388621"/>
          </a:xfrm>
          <a:prstGeom prst="rect">
            <a:avLst/>
          </a:prstGeom>
        </p:spPr>
      </p:pic>
      <p:pic>
        <p:nvPicPr>
          <p:cNvPr id="39" name="Picture 38"/>
          <p:cNvPicPr>
            <a:picLocks noChangeAspect="1"/>
          </p:cNvPicPr>
          <p:nvPr/>
        </p:nvPicPr>
        <p:blipFill>
          <a:blip r:embed="rId35">
            <a:duotone>
              <a:prstClr val="black"/>
              <a:srgbClr val="D9C3A5">
                <a:tint val="50000"/>
                <a:satMod val="180000"/>
              </a:srgbClr>
            </a:duotone>
          </a:blip>
          <a:stretch>
            <a:fillRect/>
          </a:stretch>
        </p:blipFill>
        <p:spPr>
          <a:xfrm>
            <a:off x="2739635" y="6388474"/>
            <a:ext cx="294245" cy="389124"/>
          </a:xfrm>
          <a:prstGeom prst="rect">
            <a:avLst/>
          </a:prstGeom>
        </p:spPr>
      </p:pic>
      <p:sp>
        <p:nvSpPr>
          <p:cNvPr id="10" name="L-Shape 9"/>
          <p:cNvSpPr/>
          <p:nvPr/>
        </p:nvSpPr>
        <p:spPr>
          <a:xfrm rot="18660000">
            <a:off x="2594610" y="440436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1" name="Text Box 10"/>
          <p:cNvSpPr txBox="1"/>
          <p:nvPr/>
        </p:nvSpPr>
        <p:spPr>
          <a:xfrm>
            <a:off x="2403475" y="5788660"/>
            <a:ext cx="1078230" cy="306705"/>
          </a:xfrm>
          <a:prstGeom prst="rect">
            <a:avLst/>
          </a:prstGeom>
          <a:noFill/>
        </p:spPr>
        <p:txBody>
          <a:bodyPr wrap="square" rtlCol="0" anchor="t">
            <a:spAutoFit/>
          </a:bodyPr>
          <a:p>
            <a:pPr algn="ctr"/>
            <a:r>
              <a:rPr lang="en-US" sz="1400">
                <a:solidFill>
                  <a:srgbClr val="EC4B6C"/>
                </a:solidFill>
                <a:sym typeface="+mn-ea"/>
              </a:rPr>
              <a:t>0</a:t>
            </a:r>
            <a:r>
              <a:rPr lang="en-GB" altLang="en-US" sz="1400">
                <a:solidFill>
                  <a:srgbClr val="EC4B6C"/>
                </a:solidFill>
                <a:sym typeface="+mn-ea"/>
              </a:rPr>
              <a:t>%</a:t>
            </a:r>
            <a:endParaRPr lang="en-GB" altLang="en-US" sz="1400">
              <a:solidFill>
                <a:srgbClr val="EC4B6C"/>
              </a:solidFill>
              <a:sym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40">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4">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40000">
            <a:off x="755650" y="3201670"/>
            <a:ext cx="967740" cy="1264920"/>
          </a:xfrm>
          <a:prstGeom prst="rect">
            <a:avLst/>
          </a:prstGeom>
          <a:effectLst>
            <a:reflection blurRad="6350" stA="52000" endA="300" endPos="35000" dir="5400000" sy="-100000" algn="bl" rotWithShape="0"/>
          </a:effectLst>
        </p:spPr>
      </p:pic>
      <p:graphicFrame>
        <p:nvGraphicFramePr>
          <p:cNvPr id="39" name="Table 38"/>
          <p:cNvGraphicFramePr/>
          <p:nvPr/>
        </p:nvGraphicFramePr>
        <p:xfrm>
          <a:off x="2124075" y="260350"/>
          <a:ext cx="6400165" cy="55930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City has extremely low EV penetration</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State has released a comprehensive EV plan but implementation will take time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Easier access to conventional fuel stations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Charging infrastructure is not in place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Shared vechicles are mostly for intercity travel</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Lack of institutional setup like City EV poilicy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Lack of infrastructure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Availability of reliable &amp; sufficient electricity is a challenge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Higher capital costs of EVs </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Social willingness to accept EVs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Cities lack comparable environmental action plans suitable for EV</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City governments may collaborate with private players to co-develop models for EV growth</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pic>
        <p:nvPicPr>
          <p:cNvPr id="3" name="Picture 2"/>
          <p:cNvPicPr>
            <a:picLocks noChangeAspect="1"/>
          </p:cNvPicPr>
          <p:nvPr/>
        </p:nvPicPr>
        <p:blipFill>
          <a:blip r:embed="rId26">
            <a:duotone>
              <a:prstClr val="black"/>
              <a:srgbClr val="D9C3A5">
                <a:tint val="50000"/>
                <a:satMod val="180000"/>
              </a:srgbClr>
            </a:duotone>
          </a:blip>
          <a:stretch>
            <a:fillRect/>
          </a:stretch>
        </p:blipFill>
        <p:spPr>
          <a:xfrm>
            <a:off x="1845671" y="6388474"/>
            <a:ext cx="295734" cy="389124"/>
          </a:xfrm>
          <a:prstGeom prst="rect">
            <a:avLst/>
          </a:prstGeom>
        </p:spPr>
      </p:pic>
      <p:pic>
        <p:nvPicPr>
          <p:cNvPr id="12" name="Picture 11"/>
          <p:cNvPicPr>
            <a:picLocks noChangeAspect="1"/>
          </p:cNvPicPr>
          <p:nvPr/>
        </p:nvPicPr>
        <p:blipFill>
          <a:blip r:embed="rId27">
            <a:duotone>
              <a:prstClr val="black"/>
              <a:srgbClr val="D9C3A5">
                <a:tint val="50000"/>
                <a:satMod val="180000"/>
              </a:srgbClr>
            </a:duotone>
          </a:blip>
          <a:stretch>
            <a:fillRect/>
          </a:stretch>
        </p:blipFill>
        <p:spPr>
          <a:xfrm>
            <a:off x="2439149" y="6388474"/>
            <a:ext cx="297565" cy="389124"/>
          </a:xfrm>
          <a:prstGeom prst="rect">
            <a:avLst/>
          </a:prstGeom>
        </p:spPr>
      </p:pic>
      <p:pic>
        <p:nvPicPr>
          <p:cNvPr id="19" name="Picture 18"/>
          <p:cNvPicPr>
            <a:picLocks noChangeAspect="1"/>
          </p:cNvPicPr>
          <p:nvPr/>
        </p:nvPicPr>
        <p:blipFill>
          <a:blip r:embed="rId28">
            <a:duotone>
              <a:prstClr val="black"/>
              <a:srgbClr val="D9C3A5">
                <a:tint val="50000"/>
                <a:satMod val="180000"/>
              </a:srgbClr>
            </a:duotone>
          </a:blip>
          <a:stretch>
            <a:fillRect/>
          </a:stretch>
        </p:blipFill>
        <p:spPr>
          <a:xfrm>
            <a:off x="3034601" y="6388474"/>
            <a:ext cx="294005" cy="389255"/>
          </a:xfrm>
          <a:prstGeom prst="rect">
            <a:avLst/>
          </a:prstGeom>
        </p:spPr>
      </p:pic>
      <p:pic>
        <p:nvPicPr>
          <p:cNvPr id="35" name="Picture 34"/>
          <p:cNvPicPr>
            <a:picLocks noChangeAspect="1"/>
          </p:cNvPicPr>
          <p:nvPr/>
        </p:nvPicPr>
        <p:blipFill>
          <a:blip r:embed="rId29">
            <a:duotone>
              <a:prstClr val="black"/>
              <a:srgbClr val="D9C3A5">
                <a:tint val="50000"/>
                <a:satMod val="180000"/>
              </a:srgbClr>
            </a:duotone>
          </a:blip>
          <a:stretch>
            <a:fillRect/>
          </a:stretch>
        </p:blipFill>
        <p:spPr>
          <a:xfrm>
            <a:off x="2141156" y="6388474"/>
            <a:ext cx="295909" cy="388621"/>
          </a:xfrm>
          <a:prstGeom prst="rect">
            <a:avLst/>
          </a:prstGeom>
        </p:spPr>
      </p:pic>
      <p:pic>
        <p:nvPicPr>
          <p:cNvPr id="37" name="Picture 36"/>
          <p:cNvPicPr>
            <a:picLocks noChangeAspect="1"/>
          </p:cNvPicPr>
          <p:nvPr/>
        </p:nvPicPr>
        <p:blipFill>
          <a:blip r:embed="rId30">
            <a:duotone>
              <a:prstClr val="black"/>
              <a:srgbClr val="D9C3A5">
                <a:tint val="50000"/>
                <a:satMod val="180000"/>
              </a:srgbClr>
            </a:duotone>
          </a:blip>
          <a:stretch>
            <a:fillRect/>
          </a:stretch>
        </p:blipFill>
        <p:spPr>
          <a:xfrm>
            <a:off x="2739635" y="6388474"/>
            <a:ext cx="294245" cy="389124"/>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graphicFrame>
        <p:nvGraphicFramePr>
          <p:cNvPr id="44" name="Table 4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lnSpc>
                          <a:spcPct val="100000"/>
                        </a:lnSpc>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400" dirty="0">
                          <a:solidFill>
                            <a:schemeClr val="bg1"/>
                          </a:solidFill>
                          <a:sym typeface="+mn-ea"/>
                        </a:rPr>
                        <a:t>Under Smart City initiatives, most of the cities are planning for organized public transport system. Increase in extent of supply availability of public transport can be a key factor to evaluate the modal shift from private transport to public transport. In turn helps tremendously to reduce emissions by the transport sector.</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lnSpc>
                          <a:spcPct val="100000"/>
                        </a:lnSpc>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400" dirty="0">
                          <a:solidFill>
                            <a:schemeClr val="bg1"/>
                          </a:solidFill>
                          <a:sym typeface="+mn-ea"/>
                        </a:rPr>
                        <a:t>The population growth had put forth a tremendous demand for infrastructure and mismatch between demand and supply of transport infrastructure resulted in delays, fuel loss, air and noise pollution, accidents and loss of productive time and energy. Extent of supply availability of public transport is one of the service level performance benchmarks.</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buClrTx/>
                        <a:buSzTx/>
                        <a:buFontTx/>
                      </a:pPr>
                      <a:r>
                        <a:rPr lang="en-US" sz="1400" dirty="0">
                          <a:solidFill>
                            <a:schemeClr val="bg1"/>
                          </a:solidFill>
                          <a:sym typeface="+mn-ea"/>
                        </a:rPr>
                        <a:t>The city has to calculate the Public Transport Unit (PTU) of total available public transport (which includes fleet size of bus, Metro coach, suburban rail coach and ferries) per 1000 population. Estimated existing population of the city should be considered. Data could either be taken through previous studies, secondary sources or captured through specific primary surveys. Data collected from the primary and secondary sources need to be collated and analyzed.</a:t>
                      </a:r>
                      <a:endParaRPr lang="en-US" sz="1400" dirty="0">
                        <a:solidFill>
                          <a:schemeClr val="bg1"/>
                        </a:solidFill>
                        <a:sym typeface="+mn-ea"/>
                      </a:endParaRPr>
                    </a:p>
                  </a:txBody>
                  <a:tcPr anchor="t" anchorCtr="0">
                    <a:solidFill>
                      <a:schemeClr val="accent2">
                        <a:lumMod val="40000"/>
                        <a:lumOff val="60000"/>
                      </a:schemeClr>
                    </a:solidFill>
                  </a:tcPr>
                </a:tc>
              </a:tr>
            </a:tbl>
          </a:graphicData>
        </a:graphic>
      </p:graphicFrame>
      <p:grpSp>
        <p:nvGrpSpPr>
          <p:cNvPr id="45" name="Group 44"/>
          <p:cNvGrpSpPr/>
          <p:nvPr/>
        </p:nvGrpSpPr>
        <p:grpSpPr>
          <a:xfrm>
            <a:off x="1261745" y="5084445"/>
            <a:ext cx="7232015" cy="878205"/>
            <a:chOff x="1087" y="8235"/>
            <a:chExt cx="11389" cy="1383"/>
          </a:xfrm>
        </p:grpSpPr>
        <p:sp>
          <p:nvSpPr>
            <p:cNvPr id="46" name="Text Box 45"/>
            <p:cNvSpPr txBox="1"/>
            <p:nvPr/>
          </p:nvSpPr>
          <p:spPr>
            <a:xfrm>
              <a:off x="1087" y="8576"/>
              <a:ext cx="10477" cy="580"/>
            </a:xfrm>
            <a:prstGeom prst="rect">
              <a:avLst/>
            </a:prstGeom>
            <a:noFill/>
          </p:spPr>
          <p:txBody>
            <a:bodyPr wrap="square" rtlCol="0">
              <a:spAutoFit/>
            </a:bodyPr>
            <a:p>
              <a:r>
                <a:rPr lang="en-US" altLang="en-GB" b="1">
                  <a:solidFill>
                    <a:srgbClr val="EC4B6C"/>
                  </a:solidFill>
                </a:rPr>
                <a:t>Formula  =  1000  x                                                                                    </a:t>
              </a:r>
              <a:endParaRPr lang="en-US" altLang="en-GB" b="1">
                <a:solidFill>
                  <a:srgbClr val="EC4B6C"/>
                </a:solidFill>
              </a:endParaRPr>
            </a:p>
          </p:txBody>
        </p:sp>
        <p:sp>
          <p:nvSpPr>
            <p:cNvPr id="49" name="Text Box 48"/>
            <p:cNvSpPr txBox="1"/>
            <p:nvPr/>
          </p:nvSpPr>
          <p:spPr>
            <a:xfrm>
              <a:off x="4215" y="8235"/>
              <a:ext cx="8261" cy="483"/>
            </a:xfrm>
            <a:prstGeom prst="rect">
              <a:avLst/>
            </a:prstGeom>
            <a:noFill/>
          </p:spPr>
          <p:txBody>
            <a:bodyPr wrap="square" rtlCol="0" anchor="t">
              <a:spAutoFit/>
            </a:bodyPr>
            <a:p>
              <a:pPr lvl="0" algn="l">
                <a:buClrTx/>
                <a:buSzTx/>
                <a:buFontTx/>
              </a:pPr>
              <a:r>
                <a:rPr lang="en-US" sz="1400" b="1" dirty="0">
                  <a:solidFill>
                    <a:srgbClr val="EC4B6C"/>
                  </a:solidFill>
                  <a:sym typeface="+mn-ea"/>
                </a:rPr>
                <a:t>Fleet size of PT (bus+metro coach+suburban rail coach+ferries</a:t>
              </a:r>
              <a:r>
                <a:rPr lang="en-US" sz="1400" b="1" dirty="0">
                  <a:solidFill>
                    <a:srgbClr val="EC4B6C"/>
                  </a:solidFill>
                  <a:sym typeface="+mn-ea"/>
                </a:rPr>
                <a:t>)</a:t>
              </a:r>
              <a:endParaRPr lang="en-US" sz="1400" b="1" dirty="0">
                <a:solidFill>
                  <a:srgbClr val="EC4B6C"/>
                </a:solidFill>
                <a:sym typeface="+mn-ea"/>
              </a:endParaRPr>
            </a:p>
          </p:txBody>
        </p:sp>
        <p:sp>
          <p:nvSpPr>
            <p:cNvPr id="50" name="Text Box 49"/>
            <p:cNvSpPr txBox="1"/>
            <p:nvPr/>
          </p:nvSpPr>
          <p:spPr>
            <a:xfrm>
              <a:off x="5315" y="9135"/>
              <a:ext cx="5244" cy="483"/>
            </a:xfrm>
            <a:prstGeom prst="rect">
              <a:avLst/>
            </a:prstGeom>
            <a:noFill/>
          </p:spPr>
          <p:txBody>
            <a:bodyPr wrap="square" rtlCol="0" anchor="t">
              <a:spAutoFit/>
            </a:bodyPr>
            <a:p>
              <a:pPr algn="l"/>
              <a:r>
                <a:rPr lang="en-US" sz="1400" b="1" dirty="0">
                  <a:solidFill>
                    <a:srgbClr val="EC4B6C"/>
                  </a:solidFill>
                  <a:sym typeface="+mn-ea"/>
                </a:rPr>
                <a:t>Estimated existing population of the city</a:t>
              </a:r>
              <a:endParaRPr lang="en-US" sz="1400" b="1" dirty="0">
                <a:solidFill>
                  <a:srgbClr val="EC4B6C"/>
                </a:solidFill>
                <a:sym typeface="+mn-ea"/>
              </a:endParaRPr>
            </a:p>
          </p:txBody>
        </p:sp>
        <p:cxnSp>
          <p:nvCxnSpPr>
            <p:cNvPr id="51" name="Straight Connector 50"/>
            <p:cNvCxnSpPr/>
            <p:nvPr/>
          </p:nvCxnSpPr>
          <p:spPr>
            <a:xfrm>
              <a:off x="4442" y="8979"/>
              <a:ext cx="6988" cy="0"/>
            </a:xfrm>
            <a:prstGeom prst="line">
              <a:avLst/>
            </a:prstGeom>
            <a:ln>
              <a:solidFill>
                <a:srgbClr val="EC4B6C"/>
              </a:solidFill>
            </a:ln>
          </p:spPr>
          <p:style>
            <a:lnRef idx="1">
              <a:schemeClr val="accent2"/>
            </a:lnRef>
            <a:fillRef idx="0">
              <a:schemeClr val="accent2"/>
            </a:fillRef>
            <a:effectRef idx="0">
              <a:schemeClr val="accent2"/>
            </a:effectRef>
            <a:fontRef idx="minor">
              <a:schemeClr val="tx1"/>
            </a:fontRef>
          </p:style>
        </p:cxnSp>
      </p:grpSp>
      <p:sp>
        <p:nvSpPr>
          <p:cNvPr id="52" name="Text Box 51"/>
          <p:cNvSpPr txBox="1"/>
          <p:nvPr/>
        </p:nvSpPr>
        <p:spPr>
          <a:xfrm>
            <a:off x="344805" y="1937385"/>
            <a:ext cx="1615440" cy="829945"/>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Availability of Public Transport Unit (PTU) per 1000 population</a:t>
            </a:r>
            <a:r>
              <a:rPr lang="en-US" altLang="en-GB" sz="1200" b="1">
                <a:solidFill>
                  <a:srgbClr val="EC4B6C"/>
                </a:solidFill>
              </a:rPr>
              <a:t>)</a:t>
            </a:r>
            <a:endParaRPr lang="en-US" altLang="en-GB" sz="1200" b="1">
              <a:solidFill>
                <a:srgbClr val="EC4B6C"/>
              </a:solidFill>
            </a:endParaRPr>
          </a:p>
        </p:txBody>
      </p:sp>
      <p:pic>
        <p:nvPicPr>
          <p:cNvPr id="54" name="Picture 5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80000">
            <a:off x="634365" y="3153410"/>
            <a:ext cx="942340" cy="123825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2" name="Table 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3920490"/>
            <a:chOff x="715" y="1885"/>
            <a:chExt cx="12709" cy="6174"/>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237"/>
              <a:ext cx="2225" cy="822"/>
            </a:xfrm>
            <a:prstGeom prst="rect">
              <a:avLst/>
            </a:prstGeom>
            <a:noFill/>
          </p:spPr>
          <p:txBody>
            <a:bodyPr wrap="square" rtlCol="0">
              <a:spAutoFit/>
            </a:bodyPr>
            <a:p>
              <a:pPr algn="l"/>
              <a:r>
                <a:rPr lang="en-GB" altLang="en-US" sz="1400">
                  <a:solidFill>
                    <a:srgbClr val="EC4B6C"/>
                  </a:solidFill>
                </a:rPr>
                <a:t>Public Transport </a:t>
              </a:r>
              <a:endParaRPr lang="en-GB" altLang="en-US" sz="1400">
                <a:solidFill>
                  <a:srgbClr val="EC4B6C"/>
                </a:solidFill>
              </a:endParaRPr>
            </a:p>
            <a:p>
              <a:pPr algn="l"/>
              <a:r>
                <a:rPr lang="en-GB" altLang="en-US" sz="1400">
                  <a:solidFill>
                    <a:srgbClr val="EC4B6C"/>
                  </a:solidFill>
                </a:rPr>
                <a:t>is not available</a:t>
              </a:r>
              <a:endParaRPr lang="en-GB" altLang="en-US" sz="1400">
                <a:solidFill>
                  <a:srgbClr val="EC4B6C"/>
                </a:solidFill>
              </a:endParaRPr>
            </a:p>
          </p:txBody>
        </p:sp>
        <p:sp>
          <p:nvSpPr>
            <p:cNvPr id="69" name="Text Box 68"/>
            <p:cNvSpPr txBox="1"/>
            <p:nvPr/>
          </p:nvSpPr>
          <p:spPr>
            <a:xfrm>
              <a:off x="3433" y="6649"/>
              <a:ext cx="2225" cy="1161"/>
            </a:xfrm>
            <a:prstGeom prst="rect">
              <a:avLst/>
            </a:prstGeom>
            <a:noFill/>
          </p:spPr>
          <p:txBody>
            <a:bodyPr wrap="square" rtlCol="0">
              <a:spAutoFit/>
            </a:bodyPr>
            <a:p>
              <a:pPr algn="l"/>
              <a:r>
                <a:rPr lang="en-GB" altLang="en-US" sz="1400">
                  <a:solidFill>
                    <a:srgbClr val="EC4B6C"/>
                  </a:solidFill>
                </a:rPr>
                <a:t>Availability of Public Transport (&lt;0.2)</a:t>
              </a:r>
              <a:endParaRPr lang="en-GB" altLang="en-US" sz="1400">
                <a:solidFill>
                  <a:srgbClr val="EC4B6C"/>
                </a:solidFill>
              </a:endParaRPr>
            </a:p>
          </p:txBody>
        </p:sp>
        <p:sp>
          <p:nvSpPr>
            <p:cNvPr id="70" name="Text Box 69"/>
            <p:cNvSpPr txBox="1"/>
            <p:nvPr/>
          </p:nvSpPr>
          <p:spPr>
            <a:xfrm>
              <a:off x="6066" y="6050"/>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Public</a:t>
              </a:r>
              <a:r>
                <a:rPr lang="en-US" altLang="en-GB" sz="1400">
                  <a:solidFill>
                    <a:srgbClr val="EC4B6C"/>
                  </a:solidFill>
                </a:rPr>
                <a:t> </a:t>
              </a:r>
              <a:r>
                <a:rPr lang="en-GB" altLang="en-US" sz="1400">
                  <a:solidFill>
                    <a:srgbClr val="EC4B6C"/>
                  </a:solidFill>
                </a:rPr>
                <a:t>Transport </a:t>
              </a:r>
              <a:endParaRPr lang="en-GB" altLang="en-US" sz="1400">
                <a:solidFill>
                  <a:srgbClr val="EC4B6C"/>
                </a:solidFill>
              </a:endParaRPr>
            </a:p>
            <a:p>
              <a:pPr algn="l"/>
              <a:r>
                <a:rPr lang="en-GB" altLang="en-US" sz="1400">
                  <a:solidFill>
                    <a:srgbClr val="EC4B6C"/>
                  </a:solidFill>
                </a:rPr>
                <a:t>(0.2-0.4)</a:t>
              </a:r>
              <a:endParaRPr lang="en-GB" altLang="en-US" sz="1400">
                <a:solidFill>
                  <a:srgbClr val="EC4B6C"/>
                </a:solidFill>
              </a:endParaRPr>
            </a:p>
          </p:txBody>
        </p:sp>
        <p:sp>
          <p:nvSpPr>
            <p:cNvPr id="71" name="Text Box 70"/>
            <p:cNvSpPr txBox="1"/>
            <p:nvPr/>
          </p:nvSpPr>
          <p:spPr>
            <a:xfrm>
              <a:off x="8674" y="5400"/>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Public</a:t>
              </a:r>
              <a:r>
                <a:rPr lang="en-US" altLang="en-GB" sz="1400">
                  <a:solidFill>
                    <a:srgbClr val="EC4B6C"/>
                  </a:solidFill>
                </a:rPr>
                <a:t> </a:t>
              </a:r>
              <a:r>
                <a:rPr lang="en-GB" altLang="en-US" sz="1400">
                  <a:solidFill>
                    <a:srgbClr val="EC4B6C"/>
                  </a:solidFill>
                </a:rPr>
                <a:t>Transport </a:t>
              </a:r>
              <a:endParaRPr lang="en-GB" altLang="en-US" sz="1400">
                <a:solidFill>
                  <a:srgbClr val="EC4B6C"/>
                </a:solidFill>
              </a:endParaRPr>
            </a:p>
            <a:p>
              <a:pPr algn="l"/>
              <a:r>
                <a:rPr lang="en-GB" altLang="en-US" sz="1400">
                  <a:solidFill>
                    <a:srgbClr val="EC4B6C"/>
                  </a:solidFill>
                </a:rPr>
                <a:t>(0.4-0.6)</a:t>
              </a:r>
              <a:endParaRPr lang="en-GB" altLang="en-US" sz="1400">
                <a:solidFill>
                  <a:srgbClr val="EC4B6C"/>
                </a:solidFill>
              </a:endParaRPr>
            </a:p>
          </p:txBody>
        </p:sp>
        <p:sp>
          <p:nvSpPr>
            <p:cNvPr id="72" name="Text Box 71"/>
            <p:cNvSpPr txBox="1"/>
            <p:nvPr/>
          </p:nvSpPr>
          <p:spPr>
            <a:xfrm>
              <a:off x="11199" y="4833"/>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Public</a:t>
              </a:r>
              <a:r>
                <a:rPr lang="en-US" altLang="en-GB" sz="1400">
                  <a:solidFill>
                    <a:srgbClr val="EC4B6C"/>
                  </a:solidFill>
                </a:rPr>
                <a:t> </a:t>
              </a:r>
              <a:r>
                <a:rPr lang="en-GB" altLang="en-US" sz="1400">
                  <a:solidFill>
                    <a:srgbClr val="EC4B6C"/>
                  </a:solidFill>
                </a:rPr>
                <a:t>Transport </a:t>
              </a:r>
              <a:endParaRPr lang="en-GB" altLang="en-US" sz="1400">
                <a:solidFill>
                  <a:srgbClr val="EC4B6C"/>
                </a:solidFill>
              </a:endParaRPr>
            </a:p>
            <a:p>
              <a:pPr algn="l"/>
              <a:r>
                <a:rPr lang="en-GB" altLang="en-US" sz="1400">
                  <a:solidFill>
                    <a:srgbClr val="EC4B6C"/>
                  </a:solidFill>
                </a:rPr>
                <a:t>(≥0.6)</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Annual data from public transport Authorities/companies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Census of India population figures indexed with average annual growth rate for the year 2019</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graphicFrame>
        <p:nvGraphicFramePr>
          <p:cNvPr id="10" name="Table 9"/>
          <p:cNvGraphicFramePr/>
          <p:nvPr/>
        </p:nvGraphicFramePr>
        <p:xfrm>
          <a:off x="2140585" y="1701800"/>
          <a:ext cx="6400800" cy="4863465"/>
        </p:xfrm>
        <a:graphic>
          <a:graphicData uri="http://schemas.openxmlformats.org/drawingml/2006/table">
            <a:tbl>
              <a:tblPr firstRow="1" bandRow="1">
                <a:tableStyleId>{5C22544A-7EE6-4342-B048-85BDC9FD1C3A}</a:tableStyleId>
              </a:tblPr>
              <a:tblGrid>
                <a:gridCol w="2280285"/>
                <a:gridCol w="1273810"/>
                <a:gridCol w="1164590"/>
                <a:gridCol w="1682115"/>
              </a:tblGrid>
              <a:tr h="398145">
                <a:tc gridSpan="3">
                  <a:txBody>
                    <a:bodyPr/>
                    <a:p>
                      <a:pPr>
                        <a:buNone/>
                      </a:pPr>
                      <a:r>
                        <a:rPr lang="en-US" sz="1800" dirty="0" smtClean="0">
                          <a:solidFill>
                            <a:schemeClr val="bg1"/>
                          </a:solidFill>
                          <a:sym typeface="+mn-ea"/>
                        </a:rPr>
                        <a:t>Data Evidence Available (State Level)</a:t>
                      </a:r>
                      <a:endParaRPr lang="en-US" altLang="en-US" sz="1800" dirty="0" smtClean="0">
                        <a:solidFill>
                          <a:schemeClr val="bg1"/>
                        </a:solidFill>
                        <a:sym typeface="+mn-ea"/>
                      </a:endParaRPr>
                    </a:p>
                  </a:txBody>
                  <a:tcPr anchor="t" anchorCtr="0">
                    <a:solidFill>
                      <a:srgbClr val="EC4B6C"/>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EC4B6C"/>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36</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Imagine Panaji Smart City Ltd</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5,248</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400" b="1" dirty="0">
                          <a:solidFill>
                            <a:schemeClr val="bg1"/>
                          </a:solidFill>
                          <a:sym typeface="+mn-ea"/>
                        </a:rPr>
                        <a:t>Open Government Data Platform</a:t>
                      </a:r>
                      <a:endParaRPr lang="en-US" altLang="en-US" sz="14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Intercity 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35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KTCL</a:t>
                      </a:r>
                      <a:endParaRPr lang="en-US" alt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11" name="Picture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80000">
            <a:off x="586105" y="2809875"/>
            <a:ext cx="942340" cy="123825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pic>
        <p:nvPicPr>
          <p:cNvPr id="11" name="Picture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780000">
            <a:off x="586105" y="2953385"/>
            <a:ext cx="942340" cy="1238250"/>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just">
                        <a:lnSpc>
                          <a:spcPct val="100000"/>
                        </a:lnSpc>
                      </a:pPr>
                      <a:r>
                        <a:rPr lang="en-US" sz="1800" dirty="0">
                          <a:solidFill>
                            <a:schemeClr val="bg1"/>
                          </a:solidFill>
                          <a:sym typeface="+mn-ea"/>
                        </a:rPr>
                        <a:t>Goa has 3.45 Public Tranport Units per thusand persons</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5</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100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7198360" y="4219575"/>
            <a:ext cx="1412240" cy="737235"/>
          </a:xfrm>
          <a:prstGeom prst="rect">
            <a:avLst/>
          </a:prstGeom>
          <a:noFill/>
        </p:spPr>
        <p:txBody>
          <a:bodyPr wrap="square" rtlCol="0">
            <a:spAutoFit/>
          </a:bodyPr>
          <a:p>
            <a:pPr algn="l"/>
            <a:r>
              <a:rPr lang="en-GB" altLang="en-US" sz="1400">
                <a:solidFill>
                  <a:srgbClr val="EC4B6C"/>
                </a:solidFill>
                <a:sym typeface="+mn-ea"/>
              </a:rPr>
              <a:t>Availability of </a:t>
            </a:r>
            <a:endParaRPr lang="en-GB" altLang="en-US" sz="1400">
              <a:solidFill>
                <a:srgbClr val="EC4B6C"/>
              </a:solidFill>
            </a:endParaRPr>
          </a:p>
          <a:p>
            <a:pPr algn="l"/>
            <a:r>
              <a:rPr lang="en-GB" altLang="en-US" sz="1400">
                <a:solidFill>
                  <a:srgbClr val="EC4B6C"/>
                </a:solidFill>
                <a:sym typeface="+mn-ea"/>
              </a:rPr>
              <a:t>Public</a:t>
            </a:r>
            <a:r>
              <a:rPr lang="en-US" altLang="en-GB" sz="1400">
                <a:solidFill>
                  <a:srgbClr val="EC4B6C"/>
                </a:solidFill>
                <a:sym typeface="+mn-ea"/>
              </a:rPr>
              <a:t> </a:t>
            </a:r>
            <a:r>
              <a:rPr lang="en-GB" altLang="en-US" sz="1400">
                <a:solidFill>
                  <a:srgbClr val="EC4B6C"/>
                </a:solidFill>
                <a:sym typeface="+mn-ea"/>
              </a:rPr>
              <a:t>Transport </a:t>
            </a:r>
            <a:endParaRPr lang="en-GB" altLang="en-US" sz="1400">
              <a:solidFill>
                <a:srgbClr val="EC4B6C"/>
              </a:solidFill>
            </a:endParaRPr>
          </a:p>
          <a:p>
            <a:pPr algn="l"/>
            <a:r>
              <a:rPr lang="en-GB" altLang="en-US" sz="1400">
                <a:solidFill>
                  <a:srgbClr val="EC4B6C"/>
                </a:solidFill>
                <a:sym typeface="+mn-ea"/>
              </a:rPr>
              <a:t>(≥0.6)</a:t>
            </a:r>
            <a:endParaRPr lang="en-GB" altLang="en-US" sz="1400">
              <a:solidFill>
                <a:srgbClr val="EC4B6C"/>
              </a:solidFill>
              <a:sym typeface="+mn-ea"/>
            </a:endParaRPr>
          </a:p>
        </p:txBody>
      </p:sp>
      <p:sp>
        <p:nvSpPr>
          <p:cNvPr id="56" name="Text Box 55"/>
          <p:cNvSpPr txBox="1"/>
          <p:nvPr/>
        </p:nvSpPr>
        <p:spPr>
          <a:xfrm>
            <a:off x="4716145" y="5805170"/>
            <a:ext cx="1078230" cy="306705"/>
          </a:xfrm>
          <a:prstGeom prst="rect">
            <a:avLst/>
          </a:prstGeom>
          <a:noFill/>
        </p:spPr>
        <p:txBody>
          <a:bodyPr wrap="square" rtlCol="0" anchor="t">
            <a:spAutoFit/>
          </a:bodyPr>
          <a:p>
            <a:pPr algn="ctr"/>
            <a:r>
              <a:rPr lang="en-GB" altLang="en-US" sz="1400">
                <a:solidFill>
                  <a:srgbClr val="EC4B6C"/>
                </a:solidFill>
                <a:sym typeface="+mn-ea"/>
              </a:rPr>
              <a:t>0.2-0.4</a:t>
            </a:r>
            <a:endParaRPr lang="en-GB" altLang="en-US" sz="1400">
              <a:solidFill>
                <a:srgbClr val="EC4B6C"/>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GB" altLang="en-US" sz="1400">
                <a:solidFill>
                  <a:srgbClr val="EC4B6C"/>
                </a:solidFill>
                <a:sym typeface="+mn-ea"/>
              </a:rPr>
              <a:t>0.4-0.6</a:t>
            </a:r>
            <a:endParaRPr lang="en-GB" altLang="en-US" sz="1400">
              <a:solidFill>
                <a:srgbClr val="EC4B6C"/>
              </a:solidFill>
              <a:sym typeface="+mn-ea"/>
            </a:endParaRPr>
          </a:p>
        </p:txBody>
      </p:sp>
      <p:sp>
        <p:nvSpPr>
          <p:cNvPr id="58" name="Text Box 57"/>
          <p:cNvSpPr txBox="1"/>
          <p:nvPr/>
        </p:nvSpPr>
        <p:spPr>
          <a:xfrm>
            <a:off x="3576955" y="5805170"/>
            <a:ext cx="965835" cy="306705"/>
          </a:xfrm>
          <a:prstGeom prst="rect">
            <a:avLst/>
          </a:prstGeom>
          <a:noFill/>
        </p:spPr>
        <p:txBody>
          <a:bodyPr wrap="square" rtlCol="0" anchor="t">
            <a:spAutoFit/>
          </a:bodyPr>
          <a:p>
            <a:pPr algn="ctr"/>
            <a:r>
              <a:rPr lang="en-GB" altLang="en-US" sz="1400">
                <a:solidFill>
                  <a:srgbClr val="EC4B6C"/>
                </a:solidFill>
                <a:sym typeface="+mn-ea"/>
              </a:rPr>
              <a:t>&lt;0.2</a:t>
            </a:r>
            <a:endParaRPr lang="en-GB" altLang="en-US" sz="1400">
              <a:solidFill>
                <a:srgbClr val="EC4B6C"/>
              </a:solidFill>
              <a:sym typeface="+mn-ea"/>
            </a:endParaRPr>
          </a:p>
        </p:txBody>
      </p:sp>
      <p:grpSp>
        <p:nvGrpSpPr>
          <p:cNvPr id="12" name="Group 11"/>
          <p:cNvGrpSpPr/>
          <p:nvPr/>
        </p:nvGrpSpPr>
        <p:grpSpPr>
          <a:xfrm>
            <a:off x="2341880" y="693420"/>
            <a:ext cx="2807335" cy="793750"/>
            <a:chOff x="2971" y="8348"/>
            <a:chExt cx="4421" cy="1250"/>
          </a:xfrm>
        </p:grpSpPr>
        <p:sp>
          <p:nvSpPr>
            <p:cNvPr id="13" name="Text Box 12"/>
            <p:cNvSpPr txBox="1"/>
            <p:nvPr/>
          </p:nvSpPr>
          <p:spPr>
            <a:xfrm>
              <a:off x="2971" y="8575"/>
              <a:ext cx="2725" cy="580"/>
            </a:xfrm>
            <a:prstGeom prst="rect">
              <a:avLst/>
            </a:prstGeom>
            <a:noFill/>
          </p:spPr>
          <p:txBody>
            <a:bodyPr wrap="square" rtlCol="0">
              <a:spAutoFit/>
            </a:bodyPr>
            <a:p>
              <a:r>
                <a:rPr lang="en-US" altLang="en-GB" b="1">
                  <a:solidFill>
                    <a:schemeClr val="bg1"/>
                  </a:solidFill>
                </a:rPr>
                <a:t>Value  =  1000 x </a:t>
              </a:r>
              <a:endParaRPr lang="en-US" altLang="en-GB" b="1">
                <a:solidFill>
                  <a:schemeClr val="bg1"/>
                </a:solidFill>
              </a:endParaRPr>
            </a:p>
          </p:txBody>
        </p:sp>
        <p:sp>
          <p:nvSpPr>
            <p:cNvPr id="14" name="Text Box 13"/>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5319</a:t>
              </a:r>
              <a:endParaRPr lang="en-US" altLang="en-US" b="1" dirty="0">
                <a:solidFill>
                  <a:schemeClr val="bg1"/>
                </a:solidFill>
                <a:sym typeface="+mn-ea"/>
              </a:endParaRPr>
            </a:p>
          </p:txBody>
        </p:sp>
        <p:sp>
          <p:nvSpPr>
            <p:cNvPr id="15" name="Text Box 14"/>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1542750</a:t>
              </a:r>
              <a:endParaRPr lang="en-US" b="1" dirty="0">
                <a:solidFill>
                  <a:schemeClr val="bg1"/>
                </a:solidFill>
                <a:sym typeface="+mn-ea"/>
              </a:endParaRPr>
            </a:p>
          </p:txBody>
        </p:sp>
        <p:cxnSp>
          <p:nvCxnSpPr>
            <p:cNvPr id="16" name="Straight Connector 15"/>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17" name="Text Box 16"/>
          <p:cNvSpPr txBox="1"/>
          <p:nvPr/>
        </p:nvSpPr>
        <p:spPr>
          <a:xfrm>
            <a:off x="4933950" y="837565"/>
            <a:ext cx="3060065"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3.45 PTU per 1000 persons</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sp>
        <p:nvSpPr>
          <p:cNvPr id="52" name="Text Box 51"/>
          <p:cNvSpPr txBox="1"/>
          <p:nvPr/>
        </p:nvSpPr>
        <p:spPr>
          <a:xfrm>
            <a:off x="344805" y="1937385"/>
            <a:ext cx="1615440" cy="829945"/>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Availability of Public Transport Unit (PTU) per 1000 population</a:t>
            </a:r>
            <a:r>
              <a:rPr lang="en-US" altLang="en-GB" sz="1200" b="1">
                <a:solidFill>
                  <a:srgbClr val="EC4B6C"/>
                </a:solidFill>
              </a:rPr>
              <a:t>)</a:t>
            </a:r>
            <a:endParaRPr lang="en-US" altLang="en-GB" sz="1200" b="1">
              <a:solidFill>
                <a:srgbClr val="EC4B6C"/>
              </a:solidFill>
            </a:endParaRPr>
          </a:p>
        </p:txBody>
      </p:sp>
      <p:sp>
        <p:nvSpPr>
          <p:cNvPr id="19" name="Text Box 18"/>
          <p:cNvSpPr txBox="1"/>
          <p:nvPr/>
        </p:nvSpPr>
        <p:spPr>
          <a:xfrm>
            <a:off x="2340610" y="5788660"/>
            <a:ext cx="965835" cy="306705"/>
          </a:xfrm>
          <a:prstGeom prst="rect">
            <a:avLst/>
          </a:prstGeom>
          <a:noFill/>
        </p:spPr>
        <p:txBody>
          <a:bodyPr wrap="square" rtlCol="0" anchor="t">
            <a:spAutoFit/>
          </a:bodyPr>
          <a:p>
            <a:pPr algn="ctr"/>
            <a:r>
              <a:rPr lang="en-US" sz="1400">
                <a:solidFill>
                  <a:srgbClr val="EC4B6C"/>
                </a:solidFill>
                <a:sym typeface="+mn-ea"/>
              </a:rPr>
              <a:t>0</a:t>
            </a:r>
            <a:endParaRPr lang="en-GB" altLang="en-US" sz="1400">
              <a:solidFill>
                <a:srgbClr val="EC4B6C"/>
              </a:solidFill>
              <a:sym typeface="+mn-ea"/>
            </a:endParaRPr>
          </a:p>
        </p:txBody>
      </p:sp>
      <p:sp>
        <p:nvSpPr>
          <p:cNvPr id="10" name="L-Shape 9"/>
          <p:cNvSpPr/>
          <p:nvPr/>
        </p:nvSpPr>
        <p:spPr>
          <a:xfrm rot="18660000">
            <a:off x="2594610" y="440436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39" name="L-Shape 38"/>
          <p:cNvSpPr/>
          <p:nvPr/>
        </p:nvSpPr>
        <p:spPr>
          <a:xfrm rot="18660000">
            <a:off x="3869690"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6" name="L-Shape 45"/>
          <p:cNvSpPr/>
          <p:nvPr/>
        </p:nvSpPr>
        <p:spPr>
          <a:xfrm rot="18660000">
            <a:off x="508952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9" name="L-Shape 48"/>
          <p:cNvSpPr/>
          <p:nvPr/>
        </p:nvSpPr>
        <p:spPr>
          <a:xfrm rot="18660000">
            <a:off x="638111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pic>
        <p:nvPicPr>
          <p:cNvPr id="11" name="Picture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586105" y="2809875"/>
            <a:ext cx="942340" cy="1238250"/>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55930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State has good network of public transport available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Penetration of Private passenger buses is creating healthy competive environment for passengers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Fossil fuel costs are high</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Bus stop network is well developed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Commuter make full use of public transport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Historic intercity movement of goods and people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connected road network</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Low distance between rural and urban centres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Intra-city and intra-state Trade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developed uninterrupted inland waterways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maintained bus fleet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Low population density</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12" name="Table 1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400" dirty="0">
                          <a:solidFill>
                            <a:schemeClr val="bg1"/>
                          </a:solidFill>
                          <a:sym typeface="+mn-ea"/>
                        </a:rPr>
                        <a:t>Developing the Non- Motorized Transport (NMT) network in a city addresses the problems related to the high consumption of non-renewable energies. Thus addressing air pollution and GHG emission production. Furthermore, it promotes aspects like health, user safety, traffic congestion and equal mobility-options for all income brackets.</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400" dirty="0">
                          <a:solidFill>
                            <a:schemeClr val="bg1"/>
                          </a:solidFill>
                          <a:sym typeface="+mn-ea"/>
                        </a:rPr>
                        <a:t>This indicator assesses the network length for dedicated cycle lanes/ tracks and footpath in the city on major road network (all arterial, sub-arterial roads and public transport corridors).</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buClrTx/>
                        <a:buSzTx/>
                        <a:buFontTx/>
                      </a:pPr>
                      <a:r>
                        <a:rPr lang="en-US" sz="1400" dirty="0">
                          <a:solidFill>
                            <a:schemeClr val="bg1"/>
                          </a:solidFill>
                          <a:sym typeface="+mn-ea"/>
                        </a:rPr>
                        <a:t>The city has to calculate the total length of footpath and cycle lanes/tracks. Footpath minimum width and cycle lane/track minimum width should be as per the street design guidelines of MoHUA. In case of narrow roads, width of cycle track and footpath can be combined.</a:t>
                      </a:r>
                      <a:endParaRPr lang="en-US" sz="1400" dirty="0">
                        <a:solidFill>
                          <a:schemeClr val="bg1"/>
                        </a:solidFill>
                        <a:sym typeface="+mn-ea"/>
                      </a:endParaRPr>
                    </a:p>
                  </a:txBody>
                  <a:tcPr anchor="t" anchorCtr="0">
                    <a:solidFill>
                      <a:schemeClr val="accent2">
                        <a:lumMod val="40000"/>
                        <a:lumOff val="60000"/>
                      </a:schemeClr>
                    </a:solidFill>
                  </a:tcPr>
                </a:tc>
              </a:tr>
            </a:tbl>
          </a:graphicData>
        </a:graphic>
      </p:graphicFrame>
      <p:grpSp>
        <p:nvGrpSpPr>
          <p:cNvPr id="45" name="Group 44"/>
          <p:cNvGrpSpPr/>
          <p:nvPr/>
        </p:nvGrpSpPr>
        <p:grpSpPr>
          <a:xfrm>
            <a:off x="615950" y="5084445"/>
            <a:ext cx="8056880" cy="878205"/>
            <a:chOff x="1087" y="8235"/>
            <a:chExt cx="12688" cy="1383"/>
          </a:xfrm>
        </p:grpSpPr>
        <p:sp>
          <p:nvSpPr>
            <p:cNvPr id="46" name="Text Box 45"/>
            <p:cNvSpPr txBox="1"/>
            <p:nvPr/>
          </p:nvSpPr>
          <p:spPr>
            <a:xfrm>
              <a:off x="1087" y="8576"/>
              <a:ext cx="10477" cy="580"/>
            </a:xfrm>
            <a:prstGeom prst="rect">
              <a:avLst/>
            </a:prstGeom>
            <a:noFill/>
          </p:spPr>
          <p:txBody>
            <a:bodyPr wrap="square" rtlCol="0">
              <a:spAutoFit/>
            </a:bodyPr>
            <a:p>
              <a:r>
                <a:rPr lang="en-US" altLang="en-GB" b="1">
                  <a:solidFill>
                    <a:srgbClr val="EC4B6C"/>
                  </a:solidFill>
                </a:rPr>
                <a:t>Formula  =  100  x                                                                                    </a:t>
              </a:r>
              <a:endParaRPr lang="en-US" altLang="en-GB" b="1">
                <a:solidFill>
                  <a:srgbClr val="EC4B6C"/>
                </a:solidFill>
              </a:endParaRPr>
            </a:p>
          </p:txBody>
        </p:sp>
        <p:sp>
          <p:nvSpPr>
            <p:cNvPr id="49" name="Text Box 48"/>
            <p:cNvSpPr txBox="1"/>
            <p:nvPr/>
          </p:nvSpPr>
          <p:spPr>
            <a:xfrm>
              <a:off x="3835" y="8235"/>
              <a:ext cx="9940" cy="483"/>
            </a:xfrm>
            <a:prstGeom prst="rect">
              <a:avLst/>
            </a:prstGeom>
            <a:noFill/>
          </p:spPr>
          <p:txBody>
            <a:bodyPr wrap="square" rtlCol="0" anchor="t">
              <a:spAutoFit/>
            </a:bodyPr>
            <a:p>
              <a:pPr lvl="0" algn="l">
                <a:buClrTx/>
                <a:buSzTx/>
                <a:buFontTx/>
              </a:pPr>
              <a:r>
                <a:rPr lang="en-US" sz="1400" b="1" dirty="0">
                  <a:solidFill>
                    <a:srgbClr val="EC4B6C"/>
                  </a:solidFill>
                  <a:sym typeface="+mn-ea"/>
                </a:rPr>
                <a:t>Total length of NMT (length of footpath + length of cycle lane or track network)</a:t>
              </a:r>
              <a:endParaRPr lang="en-US" sz="1400" b="1" dirty="0">
                <a:solidFill>
                  <a:srgbClr val="EC4B6C"/>
                </a:solidFill>
                <a:sym typeface="+mn-ea"/>
              </a:endParaRPr>
            </a:p>
          </p:txBody>
        </p:sp>
        <p:sp>
          <p:nvSpPr>
            <p:cNvPr id="50" name="Text Box 49"/>
            <p:cNvSpPr txBox="1"/>
            <p:nvPr/>
          </p:nvSpPr>
          <p:spPr>
            <a:xfrm>
              <a:off x="6445" y="9135"/>
              <a:ext cx="5244" cy="483"/>
            </a:xfrm>
            <a:prstGeom prst="rect">
              <a:avLst/>
            </a:prstGeom>
            <a:noFill/>
          </p:spPr>
          <p:txBody>
            <a:bodyPr wrap="square" rtlCol="0" anchor="t">
              <a:spAutoFit/>
            </a:bodyPr>
            <a:p>
              <a:pPr algn="l"/>
              <a:r>
                <a:rPr lang="en-US" sz="1400" b="1" dirty="0">
                  <a:solidFill>
                    <a:srgbClr val="EC4B6C"/>
                  </a:solidFill>
                  <a:sym typeface="+mn-ea"/>
                </a:rPr>
                <a:t>Total road network length</a:t>
              </a:r>
              <a:endParaRPr lang="en-US" sz="1400" b="1" dirty="0">
                <a:solidFill>
                  <a:srgbClr val="EC4B6C"/>
                </a:solidFill>
                <a:sym typeface="+mn-ea"/>
              </a:endParaRPr>
            </a:p>
          </p:txBody>
        </p:sp>
        <p:cxnSp>
          <p:nvCxnSpPr>
            <p:cNvPr id="51" name="Straight Connector 50"/>
            <p:cNvCxnSpPr/>
            <p:nvPr/>
          </p:nvCxnSpPr>
          <p:spPr>
            <a:xfrm>
              <a:off x="4074" y="8979"/>
              <a:ext cx="8925" cy="0"/>
            </a:xfrm>
            <a:prstGeom prst="line">
              <a:avLst/>
            </a:prstGeom>
            <a:ln>
              <a:solidFill>
                <a:srgbClr val="EC4B6C"/>
              </a:solidFill>
            </a:ln>
          </p:spPr>
          <p:style>
            <a:lnRef idx="1">
              <a:schemeClr val="accent2"/>
            </a:lnRef>
            <a:fillRef idx="0">
              <a:schemeClr val="accent2"/>
            </a:fillRef>
            <a:effectRef idx="0">
              <a:schemeClr val="accent2"/>
            </a:effectRef>
            <a:fontRef idx="minor">
              <a:schemeClr val="tx1"/>
            </a:fontRef>
          </p:style>
        </p:cxnSp>
      </p:grpSp>
      <p:sp>
        <p:nvSpPr>
          <p:cNvPr id="52" name="Text Box 5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r>
              <a:rPr lang="en-US" altLang="en-GB" sz="1200" b="1">
                <a:solidFill>
                  <a:srgbClr val="EC4B6C"/>
                </a:solidFill>
              </a:rPr>
              <a:t>)</a:t>
            </a:r>
            <a:endParaRPr lang="en-US" altLang="en-GB" sz="1200" b="1">
              <a:solidFill>
                <a:srgbClr val="EC4B6C"/>
              </a:solidFill>
            </a:endParaRPr>
          </a:p>
        </p:txBody>
      </p:sp>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20000">
            <a:off x="755650" y="3140710"/>
            <a:ext cx="835660" cy="109728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Gautam\Documents\MARCH\Sem01\Urban Morphology Studio\Work\landuse19.jpglanduse19"/>
          <p:cNvPicPr>
            <a:picLocks noChangeAspect="1"/>
          </p:cNvPicPr>
          <p:nvPr/>
        </p:nvPicPr>
        <p:blipFill>
          <a:blip r:embed="rId1"/>
          <a:srcRect/>
          <a:stretch>
            <a:fillRect/>
          </a:stretch>
        </p:blipFill>
        <p:spPr>
          <a:xfrm>
            <a:off x="2536825" y="1003300"/>
            <a:ext cx="2648585" cy="2360295"/>
          </a:xfrm>
          <a:prstGeom prst="rect">
            <a:avLst/>
          </a:prstGeom>
          <a:ln>
            <a:noFill/>
          </a:ln>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3">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4">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5">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6">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7">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0">
              <a:duotone>
                <a:prstClr val="black"/>
                <a:srgbClr val="D9C3A5">
                  <a:tint val="50000"/>
                  <a:satMod val="180000"/>
                </a:srgbClr>
              </a:duotone>
            </a:blip>
            <a:stretch>
              <a:fillRect/>
            </a:stretch>
          </p:blipFill>
          <p:spPr>
            <a:xfrm>
              <a:off x="3369219" y="6418185"/>
              <a:ext cx="272000" cy="359534"/>
            </a:xfrm>
            <a:prstGeom prst="rect">
              <a:avLst/>
            </a:prstGeom>
          </p:spPr>
        </p:pic>
        <p:pic>
          <p:nvPicPr>
            <p:cNvPr id="14" name="Picture 13"/>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LAND USE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rPr>
              <a:t>PANAJI ODP 2021</a:t>
            </a:r>
            <a:endParaRPr lang="en-IN" sz="1200" b="1" dirty="0">
              <a:effectLst>
                <a:outerShdw blurRad="38100" dist="38100" dir="2700000" algn="tl">
                  <a:srgbClr val="000000">
                    <a:alpha val="43137"/>
                  </a:srgbClr>
                </a:outerShdw>
              </a:effectLst>
            </a:endParaRPr>
          </a:p>
        </p:txBody>
      </p:sp>
      <p:pic>
        <p:nvPicPr>
          <p:cNvPr id="12" name="Picture 11" descr="C:\Users\Gautam\Documents\MARCH\Sem01\Urban Morphology Studio\Work\landuse20.jpglanduse20"/>
          <p:cNvPicPr>
            <a:picLocks noChangeAspect="1"/>
          </p:cNvPicPr>
          <p:nvPr/>
        </p:nvPicPr>
        <p:blipFill>
          <a:blip r:embed="rId30"/>
          <a:srcRect/>
          <a:stretch>
            <a:fillRect/>
          </a:stretch>
        </p:blipFill>
        <p:spPr>
          <a:xfrm>
            <a:off x="5217160" y="1047115"/>
            <a:ext cx="2836545" cy="2404745"/>
          </a:xfrm>
          <a:prstGeom prst="rect">
            <a:avLst/>
          </a:prstGeom>
          <a:ln>
            <a:noFill/>
          </a:ln>
        </p:spPr>
      </p:pic>
      <p:pic>
        <p:nvPicPr>
          <p:cNvPr id="19" name="Picture 18" descr="C:\Users\Gautam\Documents\MARCH\Sem01\Urban Morphology Studio\Work\landuse28.jpglanduse28"/>
          <p:cNvPicPr>
            <a:picLocks noChangeAspect="1"/>
          </p:cNvPicPr>
          <p:nvPr/>
        </p:nvPicPr>
        <p:blipFill>
          <a:blip r:embed="rId31"/>
          <a:srcRect/>
          <a:stretch>
            <a:fillRect/>
          </a:stretch>
        </p:blipFill>
        <p:spPr>
          <a:xfrm>
            <a:off x="2294255" y="3437890"/>
            <a:ext cx="2734945" cy="2310130"/>
          </a:xfrm>
          <a:prstGeom prst="rect">
            <a:avLst/>
          </a:prstGeom>
          <a:ln>
            <a:noFill/>
          </a:ln>
        </p:spPr>
      </p:pic>
      <p:pic>
        <p:nvPicPr>
          <p:cNvPr id="35" name="Picture 34" descr="landusecity"/>
          <p:cNvPicPr>
            <a:picLocks noChangeAspect="1"/>
          </p:cNvPicPr>
          <p:nvPr/>
        </p:nvPicPr>
        <p:blipFill>
          <a:blip r:embed="rId32"/>
          <a:srcRect/>
          <a:stretch>
            <a:fillRect/>
          </a:stretch>
        </p:blipFill>
        <p:spPr>
          <a:xfrm>
            <a:off x="4978400" y="3404235"/>
            <a:ext cx="3731895" cy="2414905"/>
          </a:xfrm>
          <a:prstGeom prst="rect">
            <a:avLst/>
          </a:prstGeom>
        </p:spPr>
      </p:pic>
      <p:grpSp>
        <p:nvGrpSpPr>
          <p:cNvPr id="52" name="Group 51"/>
          <p:cNvGrpSpPr/>
          <p:nvPr/>
        </p:nvGrpSpPr>
        <p:grpSpPr>
          <a:xfrm>
            <a:off x="175895" y="2291715"/>
            <a:ext cx="2304415" cy="2719070"/>
            <a:chOff x="-4934" y="1658"/>
            <a:chExt cx="7673" cy="8353"/>
          </a:xfrm>
        </p:grpSpPr>
        <p:pic>
          <p:nvPicPr>
            <p:cNvPr id="36" name="Picture 35"/>
            <p:cNvPicPr>
              <a:picLocks noChangeAspect="1"/>
            </p:cNvPicPr>
            <p:nvPr/>
          </p:nvPicPr>
          <p:blipFill>
            <a:blip r:embed="rId33"/>
            <a:stretch>
              <a:fillRect/>
            </a:stretch>
          </p:blipFill>
          <p:spPr>
            <a:xfrm>
              <a:off x="-4934" y="1658"/>
              <a:ext cx="4650" cy="585"/>
            </a:xfrm>
            <a:prstGeom prst="rect">
              <a:avLst/>
            </a:prstGeom>
          </p:spPr>
        </p:pic>
        <p:pic>
          <p:nvPicPr>
            <p:cNvPr id="37" name="Picture 36"/>
            <p:cNvPicPr>
              <a:picLocks noChangeAspect="1"/>
            </p:cNvPicPr>
            <p:nvPr/>
          </p:nvPicPr>
          <p:blipFill>
            <a:blip r:embed="rId34"/>
            <a:stretch>
              <a:fillRect/>
            </a:stretch>
          </p:blipFill>
          <p:spPr>
            <a:xfrm>
              <a:off x="-4919" y="2226"/>
              <a:ext cx="4635" cy="555"/>
            </a:xfrm>
            <a:prstGeom prst="rect">
              <a:avLst/>
            </a:prstGeom>
          </p:spPr>
        </p:pic>
        <p:pic>
          <p:nvPicPr>
            <p:cNvPr id="38" name="Picture 37"/>
            <p:cNvPicPr>
              <a:picLocks noChangeAspect="1"/>
            </p:cNvPicPr>
            <p:nvPr/>
          </p:nvPicPr>
          <p:blipFill>
            <a:blip r:embed="rId35"/>
            <a:stretch>
              <a:fillRect/>
            </a:stretch>
          </p:blipFill>
          <p:spPr>
            <a:xfrm>
              <a:off x="-4919" y="2792"/>
              <a:ext cx="6840" cy="570"/>
            </a:xfrm>
            <a:prstGeom prst="rect">
              <a:avLst/>
            </a:prstGeom>
          </p:spPr>
        </p:pic>
        <p:pic>
          <p:nvPicPr>
            <p:cNvPr id="40" name="Picture 39"/>
            <p:cNvPicPr>
              <a:picLocks noChangeAspect="1"/>
            </p:cNvPicPr>
            <p:nvPr/>
          </p:nvPicPr>
          <p:blipFill>
            <a:blip r:embed="rId36"/>
            <a:stretch>
              <a:fillRect/>
            </a:stretch>
          </p:blipFill>
          <p:spPr>
            <a:xfrm>
              <a:off x="-4919" y="3360"/>
              <a:ext cx="4665" cy="525"/>
            </a:xfrm>
            <a:prstGeom prst="rect">
              <a:avLst/>
            </a:prstGeom>
          </p:spPr>
        </p:pic>
        <p:pic>
          <p:nvPicPr>
            <p:cNvPr id="41" name="Picture 40"/>
            <p:cNvPicPr>
              <a:picLocks noChangeAspect="1"/>
            </p:cNvPicPr>
            <p:nvPr/>
          </p:nvPicPr>
          <p:blipFill>
            <a:blip r:embed="rId37"/>
            <a:stretch>
              <a:fillRect/>
            </a:stretch>
          </p:blipFill>
          <p:spPr>
            <a:xfrm>
              <a:off x="-4926" y="3885"/>
              <a:ext cx="6900" cy="570"/>
            </a:xfrm>
            <a:prstGeom prst="rect">
              <a:avLst/>
            </a:prstGeom>
          </p:spPr>
        </p:pic>
        <p:pic>
          <p:nvPicPr>
            <p:cNvPr id="42" name="Picture 41"/>
            <p:cNvPicPr>
              <a:picLocks noChangeAspect="1"/>
            </p:cNvPicPr>
            <p:nvPr/>
          </p:nvPicPr>
          <p:blipFill>
            <a:blip r:embed="rId38"/>
            <a:stretch>
              <a:fillRect/>
            </a:stretch>
          </p:blipFill>
          <p:spPr>
            <a:xfrm>
              <a:off x="-4919" y="4493"/>
              <a:ext cx="4680" cy="540"/>
            </a:xfrm>
            <a:prstGeom prst="rect">
              <a:avLst/>
            </a:prstGeom>
          </p:spPr>
        </p:pic>
        <p:pic>
          <p:nvPicPr>
            <p:cNvPr id="43" name="Picture 42"/>
            <p:cNvPicPr>
              <a:picLocks noChangeAspect="1"/>
            </p:cNvPicPr>
            <p:nvPr/>
          </p:nvPicPr>
          <p:blipFill>
            <a:blip r:embed="rId39"/>
            <a:stretch>
              <a:fillRect/>
            </a:stretch>
          </p:blipFill>
          <p:spPr>
            <a:xfrm>
              <a:off x="-4934" y="5033"/>
              <a:ext cx="4695" cy="555"/>
            </a:xfrm>
            <a:prstGeom prst="rect">
              <a:avLst/>
            </a:prstGeom>
          </p:spPr>
        </p:pic>
        <p:pic>
          <p:nvPicPr>
            <p:cNvPr id="44" name="Picture 43"/>
            <p:cNvPicPr>
              <a:picLocks noChangeAspect="1"/>
            </p:cNvPicPr>
            <p:nvPr/>
          </p:nvPicPr>
          <p:blipFill>
            <a:blip r:embed="rId40"/>
            <a:stretch>
              <a:fillRect/>
            </a:stretch>
          </p:blipFill>
          <p:spPr>
            <a:xfrm>
              <a:off x="-4934" y="5588"/>
              <a:ext cx="6165" cy="825"/>
            </a:xfrm>
            <a:prstGeom prst="rect">
              <a:avLst/>
            </a:prstGeom>
          </p:spPr>
        </p:pic>
        <p:pic>
          <p:nvPicPr>
            <p:cNvPr id="45" name="Picture 44"/>
            <p:cNvPicPr>
              <a:picLocks noChangeAspect="1"/>
            </p:cNvPicPr>
            <p:nvPr/>
          </p:nvPicPr>
          <p:blipFill>
            <a:blip r:embed="rId41"/>
            <a:stretch>
              <a:fillRect/>
            </a:stretch>
          </p:blipFill>
          <p:spPr>
            <a:xfrm>
              <a:off x="-4821" y="6421"/>
              <a:ext cx="6030" cy="525"/>
            </a:xfrm>
            <a:prstGeom prst="rect">
              <a:avLst/>
            </a:prstGeom>
          </p:spPr>
        </p:pic>
        <p:pic>
          <p:nvPicPr>
            <p:cNvPr id="46" name="Picture 45"/>
            <p:cNvPicPr>
              <a:picLocks noChangeAspect="1"/>
            </p:cNvPicPr>
            <p:nvPr/>
          </p:nvPicPr>
          <p:blipFill>
            <a:blip r:embed="rId42"/>
            <a:stretch>
              <a:fillRect/>
            </a:stretch>
          </p:blipFill>
          <p:spPr>
            <a:xfrm>
              <a:off x="-4807" y="6988"/>
              <a:ext cx="4395" cy="510"/>
            </a:xfrm>
            <a:prstGeom prst="rect">
              <a:avLst/>
            </a:prstGeom>
          </p:spPr>
        </p:pic>
        <p:pic>
          <p:nvPicPr>
            <p:cNvPr id="48" name="Picture 47"/>
            <p:cNvPicPr>
              <a:picLocks noChangeAspect="1"/>
            </p:cNvPicPr>
            <p:nvPr/>
          </p:nvPicPr>
          <p:blipFill>
            <a:blip r:embed="rId43"/>
            <a:stretch>
              <a:fillRect/>
            </a:stretch>
          </p:blipFill>
          <p:spPr>
            <a:xfrm>
              <a:off x="-4821" y="8122"/>
              <a:ext cx="7560" cy="810"/>
            </a:xfrm>
            <a:prstGeom prst="rect">
              <a:avLst/>
            </a:prstGeom>
          </p:spPr>
        </p:pic>
        <p:pic>
          <p:nvPicPr>
            <p:cNvPr id="49" name="Picture 48"/>
            <p:cNvPicPr>
              <a:picLocks noChangeAspect="1"/>
            </p:cNvPicPr>
            <p:nvPr/>
          </p:nvPicPr>
          <p:blipFill>
            <a:blip r:embed="rId44"/>
            <a:stretch>
              <a:fillRect/>
            </a:stretch>
          </p:blipFill>
          <p:spPr>
            <a:xfrm>
              <a:off x="-4821" y="7567"/>
              <a:ext cx="6495" cy="555"/>
            </a:xfrm>
            <a:prstGeom prst="rect">
              <a:avLst/>
            </a:prstGeom>
          </p:spPr>
        </p:pic>
        <p:pic>
          <p:nvPicPr>
            <p:cNvPr id="50" name="Picture 49"/>
            <p:cNvPicPr>
              <a:picLocks noChangeAspect="1"/>
            </p:cNvPicPr>
            <p:nvPr/>
          </p:nvPicPr>
          <p:blipFill>
            <a:blip r:embed="rId45"/>
            <a:stretch>
              <a:fillRect/>
            </a:stretch>
          </p:blipFill>
          <p:spPr>
            <a:xfrm>
              <a:off x="-4807" y="8932"/>
              <a:ext cx="4620" cy="525"/>
            </a:xfrm>
            <a:prstGeom prst="rect">
              <a:avLst/>
            </a:prstGeom>
          </p:spPr>
        </p:pic>
        <p:pic>
          <p:nvPicPr>
            <p:cNvPr id="51" name="Picture 50"/>
            <p:cNvPicPr>
              <a:picLocks noChangeAspect="1"/>
            </p:cNvPicPr>
            <p:nvPr/>
          </p:nvPicPr>
          <p:blipFill>
            <a:blip r:embed="rId46"/>
            <a:stretch>
              <a:fillRect/>
            </a:stretch>
          </p:blipFill>
          <p:spPr>
            <a:xfrm>
              <a:off x="-4807" y="9457"/>
              <a:ext cx="5310" cy="555"/>
            </a:xfrm>
            <a:prstGeom prst="rect">
              <a:avLst/>
            </a:prstGeom>
          </p:spPr>
        </p:pic>
      </p:grpSp>
      <p:pic>
        <p:nvPicPr>
          <p:cNvPr id="1026" name="Picture 2" descr="E:\GCA\ADMIN\EXPANSION\ADMISSION PROSPECTUS\2022-23\JUST LOGO.jpg"/>
          <p:cNvPicPr>
            <a:picLocks noChangeAspect="1" noChangeArrowheads="1"/>
          </p:cNvPicPr>
          <p:nvPr/>
        </p:nvPicPr>
        <p:blipFill>
          <a:blip r:embed="rId47">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2" name="Table 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3920490"/>
            <a:chOff x="715" y="1885"/>
            <a:chExt cx="12709" cy="6174"/>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237"/>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Less than 15%</a:t>
              </a:r>
              <a:endParaRPr lang="en-GB" altLang="en-US" sz="1400">
                <a:solidFill>
                  <a:srgbClr val="EC4B6C"/>
                </a:solidFill>
              </a:endParaRPr>
            </a:p>
          </p:txBody>
        </p:sp>
        <p:sp>
          <p:nvSpPr>
            <p:cNvPr id="69" name="Text Box 68"/>
            <p:cNvSpPr txBox="1"/>
            <p:nvPr/>
          </p:nvSpPr>
          <p:spPr>
            <a:xfrm>
              <a:off x="3433" y="6649"/>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15% to &lt;25%</a:t>
              </a:r>
              <a:endParaRPr lang="en-GB" altLang="en-US" sz="1400">
                <a:solidFill>
                  <a:srgbClr val="EC4B6C"/>
                </a:solidFill>
              </a:endParaRPr>
            </a:p>
          </p:txBody>
        </p:sp>
        <p:sp>
          <p:nvSpPr>
            <p:cNvPr id="70" name="Text Box 69"/>
            <p:cNvSpPr txBox="1"/>
            <p:nvPr/>
          </p:nvSpPr>
          <p:spPr>
            <a:xfrm>
              <a:off x="6066" y="6050"/>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25% to &lt; 35%</a:t>
              </a:r>
              <a:endParaRPr lang="en-GB" altLang="en-US" sz="1400">
                <a:solidFill>
                  <a:srgbClr val="EC4B6C"/>
                </a:solidFill>
              </a:endParaRPr>
            </a:p>
          </p:txBody>
        </p:sp>
        <p:sp>
          <p:nvSpPr>
            <p:cNvPr id="71" name="Text Box 70"/>
            <p:cNvSpPr txBox="1"/>
            <p:nvPr/>
          </p:nvSpPr>
          <p:spPr>
            <a:xfrm>
              <a:off x="8674" y="5400"/>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35% to &lt; 50%</a:t>
              </a:r>
              <a:endParaRPr lang="en-GB" altLang="en-US" sz="1400">
                <a:solidFill>
                  <a:srgbClr val="EC4B6C"/>
                </a:solidFill>
              </a:endParaRPr>
            </a:p>
          </p:txBody>
        </p:sp>
        <p:sp>
          <p:nvSpPr>
            <p:cNvPr id="72" name="Text Box 71"/>
            <p:cNvSpPr txBox="1"/>
            <p:nvPr/>
          </p:nvSpPr>
          <p:spPr>
            <a:xfrm>
              <a:off x="11199" y="4833"/>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 50%</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39" name="Table 38"/>
          <p:cNvGraphicFramePr/>
          <p:nvPr/>
        </p:nvGraphicFramePr>
        <p:xfrm>
          <a:off x="2124075" y="260350"/>
          <a:ext cx="6400165" cy="28041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NMT Network plan of city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Annual completed list of NMT and Pedestrian projects of Public Works department and Municipal Corporations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Bicycle lanes constructed in the city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Map of NMT network in the city as a .kml file (line geometry with optional attribute: width of lanes)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Map of bicycle lanes constructed in the city as a .kml file (line geometry with optional attribute: width of lanes)</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graphicFrame>
        <p:nvGraphicFramePr>
          <p:cNvPr id="11" name="Table 10"/>
          <p:cNvGraphicFramePr/>
          <p:nvPr/>
        </p:nvGraphicFramePr>
        <p:xfrm>
          <a:off x="2140585" y="3352165"/>
          <a:ext cx="6400800" cy="2474595"/>
        </p:xfrm>
        <a:graphic>
          <a:graphicData uri="http://schemas.openxmlformats.org/drawingml/2006/table">
            <a:tbl>
              <a:tblPr firstRow="1" bandRow="1">
                <a:tableStyleId>{5C22544A-7EE6-4342-B048-85BDC9FD1C3A}</a:tableStyleId>
              </a:tblPr>
              <a:tblGrid>
                <a:gridCol w="2280285"/>
                <a:gridCol w="1273810"/>
                <a:gridCol w="1164590"/>
                <a:gridCol w="1682115"/>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EC4B6C"/>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EC4B6C"/>
                    </a:solidFill>
                  </a:tcPr>
                </a:tc>
              </a:tr>
              <a:tr h="398145">
                <a:tc>
                  <a:txBody>
                    <a:bodyPr/>
                    <a:p>
                      <a:pPr>
                        <a:buNone/>
                      </a:pPr>
                      <a:r>
                        <a:rPr lang="en-US" altLang="en-GB" sz="1800">
                          <a:solidFill>
                            <a:schemeClr val="bg1"/>
                          </a:solidFill>
                        </a:rPr>
                        <a:t>Type</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GB" sz="1800">
                          <a:solidFill>
                            <a:schemeClr val="bg1"/>
                          </a:solidFill>
                        </a:rPr>
                        <a:t>Value</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GB" sz="1800">
                          <a:solidFill>
                            <a:schemeClr val="bg1"/>
                          </a:solidFill>
                        </a:rPr>
                        <a:t>Unit</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GB" sz="1800">
                          <a:solidFill>
                            <a:schemeClr val="bg1"/>
                          </a:solidFill>
                        </a:rPr>
                        <a:t>Source</a:t>
                      </a:r>
                      <a:endParaRPr lang="en-US" altLang="en-GB" sz="1800">
                        <a:solidFill>
                          <a:schemeClr val="bg1"/>
                        </a:solidFill>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Total length of Pedestrian Pathway</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5643</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sz="1800">
                          <a:solidFill>
                            <a:schemeClr val="bg1"/>
                          </a:solidFill>
                        </a:rPr>
                        <a:t>metres</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Survey</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Total length of Cycle Lane or Track</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0</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sz="1800">
                          <a:solidFill>
                            <a:schemeClr val="bg1"/>
                          </a:solidFill>
                        </a:rPr>
                        <a:t>metres</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Survey</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Total length of Road network</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6200</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sz="1800">
                          <a:solidFill>
                            <a:schemeClr val="bg1"/>
                          </a:solidFill>
                        </a:rPr>
                        <a:t>metres</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Survey</a:t>
                      </a:r>
                      <a:endParaRPr lang="en-US" alt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600000">
            <a:off x="755650" y="3140710"/>
            <a:ext cx="835660" cy="109728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2" name="Table 1"/>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just">
                        <a:lnSpc>
                          <a:spcPct val="100000"/>
                        </a:lnSpc>
                      </a:pPr>
                      <a:r>
                        <a:rPr lang="en-US" altLang="en-US" sz="1800" b="1" dirty="0">
                          <a:solidFill>
                            <a:schemeClr val="bg1"/>
                          </a:solidFill>
                          <a:effectLst/>
                          <a:sym typeface="+mn-ea"/>
                        </a:rPr>
                        <a:t>The NMT network in the area is 91 percent of the total road network.</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5</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100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7198360" y="4363085"/>
            <a:ext cx="1228090" cy="737235"/>
          </a:xfrm>
          <a:prstGeom prst="rect">
            <a:avLst/>
          </a:prstGeom>
          <a:noFill/>
        </p:spPr>
        <p:txBody>
          <a:bodyPr wrap="square" rtlCol="0">
            <a:spAutoFit/>
          </a:bodyPr>
          <a:p>
            <a:pPr algn="l"/>
            <a:r>
              <a:rPr lang="en-GB" altLang="en-US" sz="1400">
                <a:solidFill>
                  <a:srgbClr val="EC4B6C"/>
                </a:solidFill>
                <a:sym typeface="+mn-ea"/>
              </a:rPr>
              <a:t>NMT Coverage: </a:t>
            </a:r>
            <a:endParaRPr lang="en-GB" altLang="en-US" sz="1400">
              <a:solidFill>
                <a:srgbClr val="EC4B6C"/>
              </a:solidFill>
              <a:sym typeface="+mn-ea"/>
            </a:endParaRPr>
          </a:p>
          <a:p>
            <a:pPr algn="l"/>
            <a:r>
              <a:rPr lang="en-GB" altLang="en-US" sz="1400">
                <a:solidFill>
                  <a:srgbClr val="EC4B6C"/>
                </a:solidFill>
                <a:sym typeface="+mn-ea"/>
              </a:rPr>
              <a:t>≥ 50%</a:t>
            </a:r>
            <a:endParaRPr lang="en-GB" altLang="en-US" sz="1400">
              <a:solidFill>
                <a:srgbClr val="EC4B6C"/>
              </a:solidFill>
              <a:sym typeface="+mn-ea"/>
            </a:endParaRPr>
          </a:p>
        </p:txBody>
      </p:sp>
      <p:sp>
        <p:nvSpPr>
          <p:cNvPr id="56" name="Text Box 55"/>
          <p:cNvSpPr txBox="1"/>
          <p:nvPr/>
        </p:nvSpPr>
        <p:spPr>
          <a:xfrm>
            <a:off x="4716145" y="5805170"/>
            <a:ext cx="1132840" cy="306705"/>
          </a:xfrm>
          <a:prstGeom prst="rect">
            <a:avLst/>
          </a:prstGeom>
          <a:noFill/>
        </p:spPr>
        <p:txBody>
          <a:bodyPr wrap="square" rtlCol="0" anchor="t">
            <a:spAutoFit/>
          </a:bodyPr>
          <a:p>
            <a:pPr algn="ctr"/>
            <a:r>
              <a:rPr lang="en-US" altLang="en-GB" sz="1400">
                <a:solidFill>
                  <a:srgbClr val="EC4B6C"/>
                </a:solidFill>
                <a:sym typeface="+mn-ea"/>
              </a:rPr>
              <a:t>25% to &lt;35%</a:t>
            </a:r>
            <a:endParaRPr lang="en-US" altLang="en-GB" sz="1400">
              <a:solidFill>
                <a:srgbClr val="EC4B6C"/>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US" altLang="en-GB" sz="1400">
                <a:solidFill>
                  <a:srgbClr val="EC4B6C"/>
                </a:solidFill>
                <a:sym typeface="+mn-ea"/>
              </a:rPr>
              <a:t>35% to &lt;50%</a:t>
            </a:r>
            <a:endParaRPr lang="en-US" altLang="en-GB" sz="1400">
              <a:solidFill>
                <a:srgbClr val="EC4B6C"/>
              </a:solidFill>
              <a:sym typeface="+mn-ea"/>
            </a:endParaRPr>
          </a:p>
        </p:txBody>
      </p:sp>
      <p:sp>
        <p:nvSpPr>
          <p:cNvPr id="58" name="Text Box 57"/>
          <p:cNvSpPr txBox="1"/>
          <p:nvPr/>
        </p:nvSpPr>
        <p:spPr>
          <a:xfrm>
            <a:off x="3459480" y="5805170"/>
            <a:ext cx="1163320" cy="306705"/>
          </a:xfrm>
          <a:prstGeom prst="rect">
            <a:avLst/>
          </a:prstGeom>
          <a:noFill/>
        </p:spPr>
        <p:txBody>
          <a:bodyPr wrap="square" rtlCol="0" anchor="t">
            <a:spAutoFit/>
          </a:bodyPr>
          <a:p>
            <a:pPr algn="l"/>
            <a:r>
              <a:rPr lang="en-GB" altLang="en-US" sz="1400">
                <a:solidFill>
                  <a:srgbClr val="EC4B6C"/>
                </a:solidFill>
                <a:sym typeface="+mn-ea"/>
              </a:rPr>
              <a:t>15% to &lt;25%</a:t>
            </a:r>
            <a:endParaRPr lang="en-GB" altLang="en-US" sz="1400">
              <a:solidFill>
                <a:srgbClr val="EC4B6C"/>
              </a:solidFill>
              <a:sym typeface="+mn-ea"/>
            </a:endParaRPr>
          </a:p>
        </p:txBody>
      </p:sp>
      <p:grpSp>
        <p:nvGrpSpPr>
          <p:cNvPr id="12" name="Group 11"/>
          <p:cNvGrpSpPr/>
          <p:nvPr/>
        </p:nvGrpSpPr>
        <p:grpSpPr>
          <a:xfrm>
            <a:off x="2341880" y="693420"/>
            <a:ext cx="2807335" cy="793750"/>
            <a:chOff x="2971" y="8348"/>
            <a:chExt cx="4421" cy="1250"/>
          </a:xfrm>
        </p:grpSpPr>
        <p:sp>
          <p:nvSpPr>
            <p:cNvPr id="13" name="Text Box 12"/>
            <p:cNvSpPr txBox="1"/>
            <p:nvPr/>
          </p:nvSpPr>
          <p:spPr>
            <a:xfrm>
              <a:off x="2971" y="8575"/>
              <a:ext cx="2725" cy="580"/>
            </a:xfrm>
            <a:prstGeom prst="rect">
              <a:avLst/>
            </a:prstGeom>
            <a:noFill/>
          </p:spPr>
          <p:txBody>
            <a:bodyPr wrap="square" rtlCol="0">
              <a:spAutoFit/>
            </a:bodyPr>
            <a:p>
              <a:r>
                <a:rPr lang="en-US" altLang="en-GB" b="1">
                  <a:solidFill>
                    <a:schemeClr val="bg1"/>
                  </a:solidFill>
                </a:rPr>
                <a:t>Value  =  100 x </a:t>
              </a:r>
              <a:endParaRPr lang="en-US" altLang="en-GB" b="1">
                <a:solidFill>
                  <a:schemeClr val="bg1"/>
                </a:solidFill>
              </a:endParaRPr>
            </a:p>
          </p:txBody>
        </p:sp>
        <p:sp>
          <p:nvSpPr>
            <p:cNvPr id="14" name="Text Box 13"/>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5643</a:t>
              </a:r>
              <a:endParaRPr lang="en-US" altLang="en-US" b="1" dirty="0">
                <a:solidFill>
                  <a:schemeClr val="bg1"/>
                </a:solidFill>
                <a:sym typeface="+mn-ea"/>
              </a:endParaRPr>
            </a:p>
          </p:txBody>
        </p:sp>
        <p:sp>
          <p:nvSpPr>
            <p:cNvPr id="15" name="Text Box 14"/>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6200</a:t>
              </a:r>
              <a:endParaRPr lang="en-US" b="1" dirty="0">
                <a:solidFill>
                  <a:schemeClr val="bg1"/>
                </a:solidFill>
                <a:sym typeface="+mn-ea"/>
              </a:endParaRPr>
            </a:p>
          </p:txBody>
        </p:sp>
        <p:cxnSp>
          <p:nvCxnSpPr>
            <p:cNvPr id="16" name="Straight Connector 15"/>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18" name="Text Box 17"/>
          <p:cNvSpPr txBox="1"/>
          <p:nvPr/>
        </p:nvSpPr>
        <p:spPr>
          <a:xfrm>
            <a:off x="4933950" y="837565"/>
            <a:ext cx="3060065" cy="645160"/>
          </a:xfrm>
          <a:prstGeom prst="rect">
            <a:avLst/>
          </a:prstGeom>
          <a:noFill/>
        </p:spPr>
        <p:txBody>
          <a:bodyPr wrap="square" rtlCol="0">
            <a:spAutoFit/>
          </a:bodyPr>
          <a:p>
            <a:r>
              <a:rPr lang="en-US" altLang="en-GB" b="1">
                <a:solidFill>
                  <a:schemeClr val="bg1"/>
                </a:solidFill>
              </a:rPr>
              <a:t>= 91 %</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sp>
        <p:nvSpPr>
          <p:cNvPr id="52" name="Text Box 5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r>
              <a:rPr lang="en-US" altLang="en-GB" sz="1200" b="1">
                <a:solidFill>
                  <a:srgbClr val="EC4B6C"/>
                </a:solidFill>
              </a:rPr>
              <a:t>)</a:t>
            </a:r>
            <a:endParaRPr lang="en-US" altLang="en-GB" sz="1200" b="1">
              <a:solidFill>
                <a:srgbClr val="EC4B6C"/>
              </a:solidFill>
            </a:endParaRPr>
          </a:p>
        </p:txBody>
      </p:sp>
      <p:sp>
        <p:nvSpPr>
          <p:cNvPr id="19" name="Text Box 18"/>
          <p:cNvSpPr txBox="1"/>
          <p:nvPr/>
        </p:nvSpPr>
        <p:spPr>
          <a:xfrm>
            <a:off x="2340610" y="5788660"/>
            <a:ext cx="965835" cy="306705"/>
          </a:xfrm>
          <a:prstGeom prst="rect">
            <a:avLst/>
          </a:prstGeom>
          <a:noFill/>
        </p:spPr>
        <p:txBody>
          <a:bodyPr wrap="square" rtlCol="0" anchor="t">
            <a:spAutoFit/>
          </a:bodyPr>
          <a:p>
            <a:pPr algn="ctr"/>
            <a:r>
              <a:rPr lang="en-US" altLang="en-GB" sz="1400">
                <a:solidFill>
                  <a:srgbClr val="EC4B6C"/>
                </a:solidFill>
                <a:sym typeface="+mn-ea"/>
              </a:rPr>
              <a:t>&lt;15%</a:t>
            </a:r>
            <a:endParaRPr lang="en-US" altLang="en-GB" sz="1400">
              <a:solidFill>
                <a:srgbClr val="EC4B6C"/>
              </a:solidFill>
              <a:sym typeface="+mn-ea"/>
            </a:endParaRPr>
          </a:p>
        </p:txBody>
      </p:sp>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20000">
            <a:off x="755650" y="3140710"/>
            <a:ext cx="835660" cy="1097280"/>
          </a:xfrm>
          <a:prstGeom prst="rect">
            <a:avLst/>
          </a:prstGeom>
          <a:effectLst>
            <a:reflection blurRad="6350" stA="50000" endA="300" endPos="38500" dist="50800" dir="5400000" sy="-100000" algn="bl" rotWithShape="0"/>
          </a:effectLst>
        </p:spPr>
      </p:pic>
      <p:sp>
        <p:nvSpPr>
          <p:cNvPr id="11" name="L-Shape 10"/>
          <p:cNvSpPr/>
          <p:nvPr/>
        </p:nvSpPr>
        <p:spPr>
          <a:xfrm rot="18660000">
            <a:off x="2594610" y="440436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39" name="L-Shape 38"/>
          <p:cNvSpPr/>
          <p:nvPr/>
        </p:nvSpPr>
        <p:spPr>
          <a:xfrm rot="18660000">
            <a:off x="3869690"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6" name="L-Shape 45"/>
          <p:cNvSpPr/>
          <p:nvPr/>
        </p:nvSpPr>
        <p:spPr>
          <a:xfrm rot="18660000">
            <a:off x="508952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9" name="L-Shape 48"/>
          <p:cNvSpPr/>
          <p:nvPr/>
        </p:nvSpPr>
        <p:spPr>
          <a:xfrm rot="18660000">
            <a:off x="638111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20000">
            <a:off x="755650" y="3140710"/>
            <a:ext cx="835660" cy="1097280"/>
          </a:xfrm>
          <a:prstGeom prst="rect">
            <a:avLst/>
          </a:prstGeom>
          <a:effectLst>
            <a:reflection blurRad="6350" stA="50000" endA="300" endPos="38500" dist="50800" dir="5400000" sy="-100000" algn="bl" rotWithShape="0"/>
          </a:effectLst>
        </p:spPr>
      </p:pic>
      <p:graphicFrame>
        <p:nvGraphicFramePr>
          <p:cNvPr id="11" name="Table 10"/>
          <p:cNvGraphicFramePr/>
          <p:nvPr/>
        </p:nvGraphicFramePr>
        <p:xfrm>
          <a:off x="2124075" y="260350"/>
          <a:ext cx="6400165" cy="5715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Area has very high network of pedestrian walkway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are no dedicated cycle tracks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Pedestrian walkways are interrupted &amp; encroached at frequent locations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designed road crossings are absent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network of walkways &amp; steps deep into settlement areas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Pedestrian walkways are not maintained to be friendly for differently abled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Historical pathway deisgn belonging to non-motorised age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Wide planned streets in Ward28</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Low density of settlement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Long urban history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City initiatives</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2" name="Table 1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Climate and air pollutants including CO2 emissions have a common origin- the current energy model. Both are worsened by the burning of fuel and increase the CO2 emissions. Sound urban planning and clean technologies are now recognized as solutions to air pollution. The smart cities present a unique opportunity to adapt to advanced air quality- monitoring technologies. Cities are encouraged to adopt affordable technologies by introducing low-cost air-quality sensors and linking the latter to the Integrated Command and Control Centres. This approach can complement the Pollution Control Board’s existing monitoring system to provide further data on localised areas, hot spots and help generate real-time information for cities to take corrective action as well as gauge improvements. Air pollution data will not only help the government in framing policies and measures but allow citizens to make informed decisions that can improve the quality of their lives.</a:t>
                      </a:r>
                      <a:endParaRPr lang="en-US" sz="1800" dirty="0">
                        <a:solidFill>
                          <a:schemeClr val="bg1"/>
                        </a:solidFill>
                        <a:sym typeface="+mn-ea"/>
                      </a:endParaRPr>
                    </a:p>
                  </a:txBody>
                  <a:tcPr anchor="t" anchorCtr="0">
                    <a:solidFill>
                      <a:schemeClr val="accent2">
                        <a:lumMod val="40000"/>
                        <a:lumOff val="60000"/>
                      </a:schemeClr>
                    </a:solidFill>
                  </a:tcPr>
                </a:tc>
              </a:tr>
            </a:tbl>
          </a:graphicData>
        </a:graphic>
      </p:graphicFrame>
      <p:sp>
        <p:nvSpPr>
          <p:cNvPr id="52" name="Text Box 51"/>
          <p:cNvSpPr txBox="1"/>
          <p:nvPr/>
        </p:nvSpPr>
        <p:spPr>
          <a:xfrm>
            <a:off x="344805" y="179387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None)</a:t>
            </a:r>
            <a:endParaRPr lang="en-US" altLang="en-GB" sz="1200" b="1">
              <a:solidFill>
                <a:srgbClr val="EC4B6C"/>
              </a:solidFill>
            </a:endParaRPr>
          </a:p>
        </p:txBody>
      </p:sp>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679450" y="2926080"/>
            <a:ext cx="946785" cy="124587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2" name="Table 11"/>
          <p:cNvGraphicFramePr/>
          <p:nvPr/>
        </p:nvGraphicFramePr>
        <p:xfrm>
          <a:off x="2124075" y="260350"/>
          <a:ext cx="6400165" cy="3368040"/>
        </p:xfrm>
        <a:graphic>
          <a:graphicData uri="http://schemas.openxmlformats.org/drawingml/2006/table">
            <a:tbl>
              <a:tblPr firstRow="1" bandRow="1">
                <a:tableStyleId>{5C22544A-7EE6-4342-B048-85BDC9FD1C3A}</a:tableStyleId>
              </a:tblPr>
              <a:tblGrid>
                <a:gridCol w="6400165"/>
              </a:tblGrid>
              <a:tr h="381000">
                <a:tc>
                  <a:txBody>
                    <a:bodyPr/>
                    <a:p>
                      <a:pPr algn="just">
                        <a:buNone/>
                      </a:pPr>
                      <a:r>
                        <a:rPr lang="en-US" altLang="en-US" sz="1800" dirty="0">
                          <a:solidFill>
                            <a:schemeClr val="bg1"/>
                          </a:solidFill>
                          <a:sym typeface="+mn-ea"/>
                        </a:rPr>
                        <a:t>Description</a:t>
                      </a:r>
                      <a:endParaRPr lang="en-GB" altLang="en-US"/>
                    </a:p>
                  </a:txBody>
                  <a:tcPr anchor="t" anchorCtr="0">
                    <a:solidFill>
                      <a:srgbClr val="EC4B6C"/>
                    </a:solidFill>
                  </a:tcPr>
                </a:tc>
              </a:tr>
              <a:tr h="381000">
                <a:tc>
                  <a:txBody>
                    <a:bodyPr/>
                    <a:p>
                      <a:pPr algn="just">
                        <a:buNone/>
                      </a:pPr>
                      <a:r>
                        <a:rPr lang="en-US" sz="1800" dirty="0">
                          <a:solidFill>
                            <a:schemeClr val="bg1"/>
                          </a:solidFill>
                          <a:sym typeface="+mn-ea"/>
                        </a:rPr>
                        <a:t>A city level air-quality monitoring grid is important to generate holistic data, helps to assess the risks, implements control measures and assesses other climate smart strategies adopted by the city. The city is encouraged to assess to what extent it has achieved National Ambient Air Quality Standards (NAAQS),2009. The National Clean Air Programme sets a target of 20 -30 percent reduction of air pollution levels with 2017 as the base year. A city level air-quality monitoring grid is important to generate holistic data, helps to assess the risks, implements control measures and assesses other climate smart strategies adopted by the city.</a:t>
                      </a:r>
                      <a:endParaRPr lang="en-GB" altLang="en-US"/>
                    </a:p>
                  </a:txBody>
                  <a:tcPr anchor="t" anchorCtr="0">
                    <a:solidFill>
                      <a:srgbClr val="E6B9B8"/>
                    </a:solidFill>
                  </a:tcPr>
                </a:tc>
              </a:tr>
              <a:tr h="381000">
                <a:tc>
                  <a:txBody>
                    <a:bodyPr/>
                    <a:p>
                      <a:pPr algn="just">
                        <a:buNone/>
                      </a:pPr>
                      <a:r>
                        <a:rPr lang="en-US" altLang="en-US" sz="1800" b="1" dirty="0">
                          <a:solidFill>
                            <a:schemeClr val="bg1"/>
                          </a:solidFill>
                          <a:sym typeface="+mn-ea"/>
                        </a:rPr>
                        <a:t>Methodology</a:t>
                      </a:r>
                      <a:endParaRPr lang="en-GB" altLang="en-US" b="1"/>
                    </a:p>
                  </a:txBody>
                  <a:tcPr anchor="t" anchorCtr="0">
                    <a:solidFill>
                      <a:srgbClr val="EC4B6C"/>
                    </a:solidFill>
                  </a:tcPr>
                </a:tc>
              </a:tr>
              <a:tr h="381000">
                <a:tc>
                  <a:txBody>
                    <a:bodyPr/>
                    <a:p>
                      <a:pPr algn="just">
                        <a:lnSpc>
                          <a:spcPct val="100000"/>
                        </a:lnSpc>
                        <a:buClrTx/>
                        <a:buSzTx/>
                        <a:buFontTx/>
                      </a:pPr>
                      <a:r>
                        <a:rPr lang="en-US" sz="1800" dirty="0">
                          <a:solidFill>
                            <a:schemeClr val="bg1"/>
                          </a:solidFill>
                          <a:sym typeface="+mn-ea"/>
                        </a:rPr>
                        <a:t>The indicator assesses the existing city level air quality monitoring mechanism, its strengthening requirements and availability of air quality data on public domain. City will be assessed on its additional pollutants monitoring, its reduction strategies, its implementation and compliance to the National Standards.</a:t>
                      </a:r>
                      <a:endParaRPr lang="en-US" sz="18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Formula</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800" dirty="0">
                          <a:solidFill>
                            <a:schemeClr val="bg1"/>
                          </a:solidFill>
                          <a:sym typeface="+mn-ea"/>
                        </a:rPr>
                        <a:t>According to National Ambient Air Quality Standard by CPCB.</a:t>
                      </a:r>
                      <a:endParaRPr 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020000">
            <a:off x="679450" y="2926080"/>
            <a:ext cx="946785" cy="124587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0" name="Table 9"/>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3633470"/>
            <a:chOff x="715" y="1885"/>
            <a:chExt cx="12709" cy="5722"/>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124"/>
              <a:ext cx="2319" cy="483"/>
            </a:xfrm>
            <a:prstGeom prst="rect">
              <a:avLst/>
            </a:prstGeom>
            <a:noFill/>
          </p:spPr>
          <p:txBody>
            <a:bodyPr wrap="square" rtlCol="0">
              <a:spAutoFit/>
            </a:bodyPr>
            <a:p>
              <a:pPr algn="l"/>
              <a:r>
                <a:rPr lang="en-GB" altLang="en-US" sz="1400">
                  <a:solidFill>
                    <a:srgbClr val="EC4B6C"/>
                  </a:solidFill>
                </a:rPr>
                <a:t>No</a:t>
              </a:r>
              <a:r>
                <a:rPr lang="en-US" altLang="en-GB" sz="1400">
                  <a:solidFill>
                    <a:srgbClr val="EC4B6C"/>
                  </a:solidFill>
                </a:rPr>
                <a:t> </a:t>
              </a:r>
              <a:r>
                <a:rPr lang="en-GB" altLang="en-US" sz="1400">
                  <a:solidFill>
                    <a:srgbClr val="EC4B6C"/>
                  </a:solidFill>
                </a:rPr>
                <a:t>Consideration</a:t>
              </a:r>
              <a:endParaRPr lang="en-GB" altLang="en-US" sz="1400">
                <a:solidFill>
                  <a:srgbClr val="EC4B6C"/>
                </a:solidFill>
              </a:endParaRPr>
            </a:p>
          </p:txBody>
        </p:sp>
        <p:sp>
          <p:nvSpPr>
            <p:cNvPr id="69" name="Text Box 68"/>
            <p:cNvSpPr txBox="1"/>
            <p:nvPr/>
          </p:nvSpPr>
          <p:spPr>
            <a:xfrm>
              <a:off x="3433" y="6649"/>
              <a:ext cx="2225" cy="483"/>
            </a:xfrm>
            <a:prstGeom prst="rect">
              <a:avLst/>
            </a:prstGeom>
            <a:noFill/>
          </p:spPr>
          <p:txBody>
            <a:bodyPr wrap="square" rtlCol="0">
              <a:spAutoFit/>
            </a:bodyPr>
            <a:p>
              <a:pPr algn="l"/>
              <a:r>
                <a:rPr lang="en-GB" altLang="en-US" sz="1400">
                  <a:solidFill>
                    <a:srgbClr val="EC4B6C"/>
                  </a:solidFill>
                </a:rPr>
                <a:t>Basic Monitoring</a:t>
              </a:r>
              <a:endParaRPr lang="en-GB" altLang="en-US" sz="1400">
                <a:solidFill>
                  <a:srgbClr val="EC4B6C"/>
                </a:solidFill>
              </a:endParaRPr>
            </a:p>
          </p:txBody>
        </p:sp>
        <p:sp>
          <p:nvSpPr>
            <p:cNvPr id="70" name="Text Box 69"/>
            <p:cNvSpPr txBox="1"/>
            <p:nvPr/>
          </p:nvSpPr>
          <p:spPr>
            <a:xfrm>
              <a:off x="6066" y="6050"/>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Data in Public </a:t>
              </a:r>
              <a:endParaRPr lang="en-GB" altLang="en-US" sz="1400">
                <a:solidFill>
                  <a:srgbClr val="EC4B6C"/>
                </a:solidFill>
              </a:endParaRPr>
            </a:p>
            <a:p>
              <a:pPr algn="l"/>
              <a:r>
                <a:rPr lang="en-GB" altLang="en-US" sz="1400">
                  <a:solidFill>
                    <a:srgbClr val="EC4B6C"/>
                  </a:solidFill>
                </a:rPr>
                <a:t>Domain</a:t>
              </a:r>
              <a:endParaRPr lang="en-GB" altLang="en-US" sz="1400">
                <a:solidFill>
                  <a:srgbClr val="EC4B6C"/>
                </a:solidFill>
              </a:endParaRPr>
            </a:p>
          </p:txBody>
        </p:sp>
        <p:sp>
          <p:nvSpPr>
            <p:cNvPr id="71" name="Text Box 70"/>
            <p:cNvSpPr txBox="1"/>
            <p:nvPr/>
          </p:nvSpPr>
          <p:spPr>
            <a:xfrm>
              <a:off x="8674" y="5400"/>
              <a:ext cx="2225" cy="822"/>
            </a:xfrm>
            <a:prstGeom prst="rect">
              <a:avLst/>
            </a:prstGeom>
            <a:noFill/>
          </p:spPr>
          <p:txBody>
            <a:bodyPr wrap="square" rtlCol="0">
              <a:spAutoFit/>
            </a:bodyPr>
            <a:p>
              <a:pPr algn="l"/>
              <a:r>
                <a:rPr lang="en-GB" altLang="en-US" sz="1400">
                  <a:solidFill>
                    <a:srgbClr val="EC4B6C"/>
                  </a:solidFill>
                </a:rPr>
                <a:t>Air Pollution </a:t>
              </a:r>
              <a:endParaRPr lang="en-GB" altLang="en-US" sz="1400">
                <a:solidFill>
                  <a:srgbClr val="EC4B6C"/>
                </a:solidFill>
              </a:endParaRPr>
            </a:p>
            <a:p>
              <a:pPr algn="l"/>
              <a:r>
                <a:rPr lang="en-GB" altLang="en-US" sz="1400">
                  <a:solidFill>
                    <a:srgbClr val="EC4B6C"/>
                  </a:solidFill>
                </a:rPr>
                <a:t>Reduction Trend</a:t>
              </a:r>
              <a:endParaRPr lang="en-GB" altLang="en-US" sz="1400">
                <a:solidFill>
                  <a:srgbClr val="EC4B6C"/>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EC4B6C"/>
                  </a:solidFill>
                </a:rPr>
                <a:t>Achievement of </a:t>
              </a:r>
              <a:endParaRPr lang="en-GB" altLang="en-US" sz="1400">
                <a:solidFill>
                  <a:srgbClr val="EC4B6C"/>
                </a:solidFill>
              </a:endParaRPr>
            </a:p>
            <a:p>
              <a:pPr algn="l"/>
              <a:r>
                <a:rPr lang="en-GB" altLang="en-US" sz="1400">
                  <a:solidFill>
                    <a:srgbClr val="EC4B6C"/>
                  </a:solidFill>
                </a:rPr>
                <a:t>National Air Quality</a:t>
              </a:r>
              <a:r>
                <a:rPr lang="en-US" altLang="en-GB" sz="1400">
                  <a:solidFill>
                    <a:srgbClr val="EC4B6C"/>
                  </a:solidFill>
                </a:rPr>
                <a:t> </a:t>
              </a:r>
              <a:r>
                <a:rPr lang="en-GB" altLang="en-US" sz="1400">
                  <a:solidFill>
                    <a:srgbClr val="EC4B6C"/>
                  </a:solidFill>
                </a:rPr>
                <a:t>Standards</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39" name="Table 38"/>
          <p:cNvGraphicFramePr/>
          <p:nvPr/>
        </p:nvGraphicFramePr>
        <p:xfrm>
          <a:off x="2124075" y="260350"/>
          <a:ext cx="6133465" cy="5593080"/>
        </p:xfrm>
        <a:graphic>
          <a:graphicData uri="http://schemas.openxmlformats.org/drawingml/2006/table">
            <a:tbl>
              <a:tblPr firstRow="1" bandRow="1">
                <a:tableStyleId>{5C22544A-7EE6-4342-B048-85BDC9FD1C3A}</a:tableStyleId>
              </a:tblPr>
              <a:tblGrid>
                <a:gridCol w="4349750"/>
                <a:gridCol w="1783715"/>
              </a:tblGrid>
              <a:tr h="640080">
                <a:tc>
                  <a:txBody>
                    <a:bodyPr/>
                    <a:p>
                      <a:pPr algn="ctr">
                        <a:buNone/>
                      </a:pPr>
                      <a:r>
                        <a:rPr lang="en-US" altLang="en-GB" sz="1800">
                          <a:solidFill>
                            <a:schemeClr val="bg1"/>
                          </a:solidFill>
                          <a:sym typeface="+mn-ea"/>
                        </a:rPr>
                        <a:t>Evidence </a:t>
                      </a:r>
                      <a:endParaRPr lang="en-US" altLang="en-GB" sz="1800">
                        <a:solidFill>
                          <a:schemeClr val="bg1"/>
                        </a:solidFill>
                        <a:sym typeface="+mn-ea"/>
                      </a:endParaRPr>
                    </a:p>
                    <a:p>
                      <a:pPr algn="ctr">
                        <a:buNone/>
                      </a:pPr>
                      <a:r>
                        <a:rPr lang="en-US" altLang="en-GB" sz="1800">
                          <a:solidFill>
                            <a:schemeClr val="bg1"/>
                          </a:solidFill>
                          <a:sym typeface="+mn-ea"/>
                        </a:rPr>
                        <a:t>Requirements</a:t>
                      </a:r>
                      <a:endParaRPr lang="en-GB" altLang="en-US"/>
                    </a:p>
                  </a:txBody>
                  <a:tcPr anchor="t" anchorCtr="0">
                    <a:solidFill>
                      <a:srgbClr val="EC4B6C"/>
                    </a:solidFill>
                  </a:tcPr>
                </a:tc>
                <a:tc>
                  <a:txBody>
                    <a:bodyPr/>
                    <a:p>
                      <a:pPr algn="ctr">
                        <a:buNone/>
                      </a:pPr>
                      <a:r>
                        <a:rPr lang="en-US" sz="1800" dirty="0" smtClean="0">
                          <a:solidFill>
                            <a:schemeClr val="bg1"/>
                          </a:solidFill>
                          <a:sym typeface="+mn-ea"/>
                        </a:rPr>
                        <a:t>Data Evidence Available</a:t>
                      </a:r>
                      <a:endParaRPr lang="en-GB" altLang="en-US"/>
                    </a:p>
                  </a:txBody>
                  <a:tcPr anchor="t" anchorCtr="0">
                    <a:solidFill>
                      <a:srgbClr val="EC4B6C"/>
                    </a:solidFill>
                  </a:tcPr>
                </a:tc>
              </a:tr>
              <a:tr h="381000">
                <a:tc>
                  <a:txBody>
                    <a:bodyPr/>
                    <a:p>
                      <a:pPr algn="l">
                        <a:buNone/>
                      </a:pPr>
                      <a:r>
                        <a:rPr lang="en-US" altLang="en-GB" sz="1800" b="0">
                          <a:solidFill>
                            <a:schemeClr val="bg1"/>
                          </a:solidFill>
                          <a:sym typeface="+mn-ea"/>
                        </a:rPr>
                        <a:t>Evidence 1 - Capture levels of PM10, PM2.5, NO x, SO x  (as per CPCB Guidelines)</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2 - Additional pollutants monitored like CO, NH3, Pb and O3 etc. as per NAAQS</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3 - Daily AQI levels are published and available to public through display boards/ SAFAR/ Sameer App/ any other app</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4 - Reduction Air Pollution level based on previous year reading</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5 - Reduction trend / incremental improvement in compliance to National Clean Air Programme,</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6 - NCAP target </a:t>
                      </a:r>
                      <a:r>
                        <a:rPr lang="en-US" altLang="en-GB" sz="1400" b="0">
                          <a:solidFill>
                            <a:schemeClr val="bg1"/>
                          </a:solidFill>
                          <a:sym typeface="+mn-ea"/>
                        </a:rPr>
                        <a:t>(i.e.  20%–30% reduction of PM2.5 and PM10 concentration by 2024 keeping 2017 as the base year for the comparison of concentration. )</a:t>
                      </a:r>
                      <a:endParaRPr lang="en-US" altLang="en-GB" sz="14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679450" y="2926080"/>
            <a:ext cx="946785" cy="1245870"/>
          </a:xfrm>
          <a:prstGeom prst="rect">
            <a:avLst/>
          </a:prstGeom>
          <a:effectLst>
            <a:reflection blurRad="6350" stA="50000" endA="300" endPos="38500" dist="50800" dir="5400000" sy="-100000" algn="bl" rotWithShape="0"/>
          </a:effectLst>
        </p:spPr>
      </p:pic>
      <p:sp>
        <p:nvSpPr>
          <p:cNvPr id="12" name="L-Shape 11"/>
          <p:cNvSpPr/>
          <p:nvPr/>
        </p:nvSpPr>
        <p:spPr>
          <a:xfrm rot="18660000">
            <a:off x="7202170" y="116522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4" name="L-Shape 13"/>
          <p:cNvSpPr/>
          <p:nvPr/>
        </p:nvSpPr>
        <p:spPr>
          <a:xfrm rot="18660000">
            <a:off x="7201535" y="195643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5" name="L-Shape 14"/>
          <p:cNvSpPr/>
          <p:nvPr/>
        </p:nvSpPr>
        <p:spPr>
          <a:xfrm rot="18660000">
            <a:off x="7182485" y="282067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6" name="Multiply 15"/>
          <p:cNvSpPr/>
          <p:nvPr/>
        </p:nvSpPr>
        <p:spPr>
          <a:xfrm>
            <a:off x="7035165" y="3789045"/>
            <a:ext cx="620395" cy="620395"/>
          </a:xfrm>
          <a:prstGeom prst="mathMultiply">
            <a:avLst/>
          </a:prstGeom>
          <a:solidFill>
            <a:srgbClr val="EC4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9" name="Multiply 18"/>
          <p:cNvSpPr/>
          <p:nvPr/>
        </p:nvSpPr>
        <p:spPr>
          <a:xfrm>
            <a:off x="7035165" y="4725035"/>
            <a:ext cx="620395" cy="620395"/>
          </a:xfrm>
          <a:prstGeom prst="mathMultiply">
            <a:avLst/>
          </a:prstGeom>
          <a:solidFill>
            <a:srgbClr val="EC4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1" name="Multiply 20"/>
          <p:cNvSpPr/>
          <p:nvPr/>
        </p:nvSpPr>
        <p:spPr>
          <a:xfrm>
            <a:off x="7036435" y="5492115"/>
            <a:ext cx="620395" cy="620395"/>
          </a:xfrm>
          <a:prstGeom prst="mathMultiply">
            <a:avLst/>
          </a:prstGeom>
          <a:solidFill>
            <a:srgbClr val="EC4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679450" y="2926080"/>
            <a:ext cx="946785" cy="1245870"/>
          </a:xfrm>
          <a:prstGeom prst="rect">
            <a:avLst/>
          </a:prstGeom>
          <a:effectLst>
            <a:reflection blurRad="6350" stA="50000" endA="300" endPos="38500" dist="50800" dir="5400000" sy="-100000" algn="bl" rotWithShape="0"/>
          </a:effectLst>
        </p:spPr>
      </p:pic>
      <p:graphicFrame>
        <p:nvGraphicFramePr>
          <p:cNvPr id="10" name="Table 9"/>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l">
                        <a:lnSpc>
                          <a:spcPct val="100000"/>
                        </a:lnSpc>
                      </a:pPr>
                      <a:r>
                        <a:rPr lang="en-US" altLang="en-US" sz="1800" b="1" dirty="0">
                          <a:solidFill>
                            <a:schemeClr val="bg1"/>
                          </a:solidFill>
                          <a:effectLst/>
                          <a:sym typeface="+mn-ea"/>
                        </a:rPr>
                        <a:t>Monitoring of level of </a:t>
                      </a:r>
                      <a:r>
                        <a:rPr lang="en-US" altLang="en-GB" sz="1800" b="1">
                          <a:solidFill>
                            <a:schemeClr val="bg1"/>
                          </a:solidFill>
                          <a:sym typeface="+mn-ea"/>
                        </a:rPr>
                        <a:t>PM10, PM2.5, NO x, SO x, CO, NH3, Pb and O3 &amp; daily AQI levels are published on various apps.</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3</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50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4716145" y="4293235"/>
            <a:ext cx="988060" cy="737235"/>
          </a:xfrm>
          <a:prstGeom prst="rect">
            <a:avLst/>
          </a:prstGeom>
          <a:noFill/>
        </p:spPr>
        <p:txBody>
          <a:bodyPr wrap="square" rtlCol="0">
            <a:spAutoFit/>
          </a:bodyPr>
          <a:p>
            <a:pPr algn="l"/>
            <a:r>
              <a:rPr lang="en-US" altLang="en-GB" sz="1400">
                <a:solidFill>
                  <a:srgbClr val="EC4B6C"/>
                </a:solidFill>
                <a:sym typeface="+mn-ea"/>
              </a:rPr>
              <a:t>Evidences 1,2,3</a:t>
            </a:r>
            <a:endParaRPr lang="en-US" altLang="en-GB" sz="1400">
              <a:solidFill>
                <a:srgbClr val="EC4B6C"/>
              </a:solidFill>
              <a:sym typeface="+mn-ea"/>
            </a:endParaRPr>
          </a:p>
          <a:p>
            <a:pPr algn="l"/>
            <a:r>
              <a:rPr lang="en-US" altLang="en-GB" sz="1400">
                <a:solidFill>
                  <a:srgbClr val="EC4B6C"/>
                </a:solidFill>
                <a:sym typeface="+mn-ea"/>
              </a:rPr>
              <a:t>Available</a:t>
            </a:r>
            <a:endParaRPr lang="en-US" altLang="en-GB" sz="1400">
              <a:solidFill>
                <a:srgbClr val="EC4B6C"/>
              </a:solidFill>
              <a:sym typeface="+mn-ea"/>
            </a:endParaRPr>
          </a:p>
        </p:txBody>
      </p:sp>
      <p:sp>
        <p:nvSpPr>
          <p:cNvPr id="56" name="Text Box 55"/>
          <p:cNvSpPr txBox="1"/>
          <p:nvPr/>
        </p:nvSpPr>
        <p:spPr>
          <a:xfrm>
            <a:off x="7091680" y="5805170"/>
            <a:ext cx="1132840" cy="521970"/>
          </a:xfrm>
          <a:prstGeom prst="rect">
            <a:avLst/>
          </a:prstGeom>
          <a:noFill/>
        </p:spPr>
        <p:txBody>
          <a:bodyPr wrap="square" rtlCol="0" anchor="t">
            <a:spAutoFit/>
          </a:bodyPr>
          <a:p>
            <a:pPr algn="ctr"/>
            <a:r>
              <a:rPr lang="en-US" altLang="en-GB" sz="1400">
                <a:solidFill>
                  <a:srgbClr val="EC4B6C"/>
                </a:solidFill>
                <a:sym typeface="+mn-ea"/>
              </a:rPr>
              <a:t>Evidences 1,2.3.4.5</a:t>
            </a:r>
            <a:endParaRPr lang="en-US" altLang="en-GB" sz="1400">
              <a:solidFill>
                <a:srgbClr val="EC4B6C"/>
              </a:solidFill>
              <a:sym typeface="+mn-ea"/>
            </a:endParaRPr>
          </a:p>
        </p:txBody>
      </p:sp>
      <p:sp>
        <p:nvSpPr>
          <p:cNvPr id="57" name="Text Box 56"/>
          <p:cNvSpPr txBox="1"/>
          <p:nvPr/>
        </p:nvSpPr>
        <p:spPr>
          <a:xfrm>
            <a:off x="5848350" y="5805170"/>
            <a:ext cx="1127125" cy="521970"/>
          </a:xfrm>
          <a:prstGeom prst="rect">
            <a:avLst/>
          </a:prstGeom>
          <a:noFill/>
        </p:spPr>
        <p:txBody>
          <a:bodyPr wrap="square" rtlCol="0" anchor="t">
            <a:spAutoFit/>
          </a:bodyPr>
          <a:p>
            <a:pPr algn="ctr"/>
            <a:r>
              <a:rPr lang="en-US" altLang="en-GB" sz="1400">
                <a:solidFill>
                  <a:srgbClr val="EC4B6C"/>
                </a:solidFill>
                <a:sym typeface="+mn-ea"/>
              </a:rPr>
              <a:t>Evidences 1,2.3.4</a:t>
            </a:r>
            <a:endParaRPr lang="en-US" altLang="en-GB" sz="1400">
              <a:solidFill>
                <a:srgbClr val="EC4B6C"/>
              </a:solidFill>
              <a:sym typeface="+mn-ea"/>
            </a:endParaRPr>
          </a:p>
        </p:txBody>
      </p:sp>
      <p:sp>
        <p:nvSpPr>
          <p:cNvPr id="58" name="Text Box 57"/>
          <p:cNvSpPr txBox="1"/>
          <p:nvPr/>
        </p:nvSpPr>
        <p:spPr>
          <a:xfrm>
            <a:off x="3525520" y="5805170"/>
            <a:ext cx="1173480" cy="306705"/>
          </a:xfrm>
          <a:prstGeom prst="rect">
            <a:avLst/>
          </a:prstGeom>
          <a:noFill/>
        </p:spPr>
        <p:txBody>
          <a:bodyPr wrap="square" rtlCol="0" anchor="t">
            <a:spAutoFit/>
          </a:bodyPr>
          <a:p>
            <a:pPr algn="l"/>
            <a:r>
              <a:rPr lang="en-US" altLang="en-GB" sz="1400">
                <a:solidFill>
                  <a:srgbClr val="EC4B6C"/>
                </a:solidFill>
                <a:sym typeface="+mn-ea"/>
              </a:rPr>
              <a:t>Evidences</a:t>
            </a:r>
            <a:r>
              <a:rPr lang="en-US" altLang="en-GB" sz="1400">
                <a:solidFill>
                  <a:srgbClr val="EC4B6C"/>
                </a:solidFill>
                <a:sym typeface="+mn-ea"/>
              </a:rPr>
              <a:t> 1,2</a:t>
            </a:r>
            <a:endParaRPr lang="en-US" altLang="en-GB" sz="1400">
              <a:solidFill>
                <a:srgbClr val="EC4B6C"/>
              </a:solidFill>
              <a:sym typeface="+mn-ea"/>
            </a:endParaRPr>
          </a:p>
        </p:txBody>
      </p:sp>
      <p:sp>
        <p:nvSpPr>
          <p:cNvPr id="36" name="Text Box 35"/>
          <p:cNvSpPr txBox="1"/>
          <p:nvPr/>
        </p:nvSpPr>
        <p:spPr>
          <a:xfrm>
            <a:off x="2125345" y="692785"/>
            <a:ext cx="5988685" cy="368300"/>
          </a:xfrm>
          <a:prstGeom prst="rect">
            <a:avLst/>
          </a:prstGeom>
          <a:noFill/>
        </p:spPr>
        <p:txBody>
          <a:bodyPr wrap="square" rtlCol="0">
            <a:spAutoFit/>
          </a:bodyPr>
          <a:p>
            <a:r>
              <a:rPr lang="en-US" altLang="en-GB" b="1">
                <a:solidFill>
                  <a:schemeClr val="bg1"/>
                </a:solidFill>
              </a:rPr>
              <a:t>Evidences 1, 2 &amp; 3 are available. </a:t>
            </a:r>
            <a:endParaRPr lang="en-US" altLang="en-GB" b="1">
              <a:solidFill>
                <a:schemeClr val="bg1"/>
              </a:solidFill>
            </a:endParaRPr>
          </a:p>
        </p:txBody>
      </p:sp>
      <p:sp>
        <p:nvSpPr>
          <p:cNvPr id="49" name="Text Box 48"/>
          <p:cNvSpPr txBox="1"/>
          <p:nvPr/>
        </p:nvSpPr>
        <p:spPr>
          <a:xfrm>
            <a:off x="2248535" y="5788660"/>
            <a:ext cx="1057910" cy="306705"/>
          </a:xfrm>
          <a:prstGeom prst="rect">
            <a:avLst/>
          </a:prstGeom>
          <a:noFill/>
        </p:spPr>
        <p:txBody>
          <a:bodyPr wrap="square" rtlCol="0" anchor="t">
            <a:spAutoFit/>
          </a:bodyPr>
          <a:p>
            <a:pPr algn="ctr"/>
            <a:r>
              <a:rPr lang="en-US" altLang="en-GB" sz="1400">
                <a:solidFill>
                  <a:srgbClr val="EC4B6C"/>
                </a:solidFill>
                <a:sym typeface="+mn-ea"/>
              </a:rPr>
              <a:t>0 Evidence</a:t>
            </a:r>
            <a:endParaRPr lang="en-US" altLang="en-GB" sz="1400">
              <a:solidFill>
                <a:srgbClr val="EC4B6C"/>
              </a:solidFill>
              <a:sym typeface="+mn-ea"/>
            </a:endParaRPr>
          </a:p>
        </p:txBody>
      </p:sp>
      <p:sp>
        <p:nvSpPr>
          <p:cNvPr id="50" name="L-Shape 49"/>
          <p:cNvSpPr/>
          <p:nvPr/>
        </p:nvSpPr>
        <p:spPr>
          <a:xfrm rot="18660000">
            <a:off x="2594610" y="4332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1" name="L-Shape 50"/>
          <p:cNvSpPr/>
          <p:nvPr/>
        </p:nvSpPr>
        <p:spPr>
          <a:xfrm rot="18660000">
            <a:off x="3869690" y="438785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660000">
            <a:off x="679450" y="2926080"/>
            <a:ext cx="946785" cy="1245870"/>
          </a:xfrm>
          <a:prstGeom prst="rect">
            <a:avLst/>
          </a:prstGeom>
          <a:effectLst>
            <a:reflection blurRad="6350" stA="50000" endA="300" endPos="38500" dist="50800" dir="5400000" sy="-100000" algn="bl" rotWithShape="0"/>
          </a:effectLst>
        </p:spPr>
      </p:pic>
      <p:graphicFrame>
        <p:nvGraphicFramePr>
          <p:cNvPr id="11" name="Table 10"/>
          <p:cNvGraphicFramePr/>
          <p:nvPr/>
        </p:nvGraphicFramePr>
        <p:xfrm>
          <a:off x="2124075" y="260350"/>
          <a:ext cx="6400165" cy="5715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There is regular monitoring of air pollutants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Monthly compiled data is published online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no evidence of improvement in Air Quality Index</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no Departmental App to publish AQI</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only one monitoring station in towns like Panaji, Margao</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Air Quality is getting worse  in Panjim showing no improvement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Lack of tree cover at Patto where the monitoring station is located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Large movement of vehicles &amp; presence of transport depot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Large land area under cement pavement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Ineffiecient HVAC services </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Untreated waste water flowing into nearby open areas</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IMG-20220829-WA0021"/>
          <p:cNvPicPr>
            <a:picLocks noChangeAspect="1"/>
          </p:cNvPicPr>
          <p:nvPr/>
        </p:nvPicPr>
        <p:blipFill>
          <a:blip r:embed="rId1"/>
          <a:stretch>
            <a:fillRect/>
          </a:stretch>
        </p:blipFill>
        <p:spPr>
          <a:xfrm>
            <a:off x="64135" y="45085"/>
            <a:ext cx="3725545" cy="1762760"/>
          </a:xfrm>
          <a:prstGeom prst="rect">
            <a:avLst/>
          </a:prstGeom>
        </p:spPr>
      </p:pic>
      <p:pic>
        <p:nvPicPr>
          <p:cNvPr id="38" name="Picture 37" descr="IMG-20220829-WA0007"/>
          <p:cNvPicPr>
            <a:picLocks noChangeAspect="1"/>
          </p:cNvPicPr>
          <p:nvPr/>
        </p:nvPicPr>
        <p:blipFill>
          <a:blip r:embed="rId2"/>
          <a:stretch>
            <a:fillRect/>
          </a:stretch>
        </p:blipFill>
        <p:spPr>
          <a:xfrm>
            <a:off x="2801620" y="1797685"/>
            <a:ext cx="2129155" cy="4502150"/>
          </a:xfrm>
          <a:prstGeom prst="rect">
            <a:avLst/>
          </a:prstGeom>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4">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5">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6">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7">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8">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PROFILE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sym typeface="+mn-ea"/>
              </a:rPr>
              <a:t>WARD 19</a:t>
            </a:r>
            <a:endParaRPr lang="en-IN" sz="1200" b="1" dirty="0">
              <a:effectLst>
                <a:outerShdw blurRad="38100" dist="38100" dir="2700000" algn="tl">
                  <a:srgbClr val="000000">
                    <a:alpha val="43137"/>
                  </a:srgbClr>
                </a:outerShdw>
              </a:effectLst>
            </a:endParaRPr>
          </a:p>
        </p:txBody>
      </p:sp>
      <p:pic>
        <p:nvPicPr>
          <p:cNvPr id="36" name="Picture 35" descr="malawalk_pm_book"/>
          <p:cNvPicPr>
            <a:picLocks noChangeAspect="1"/>
          </p:cNvPicPr>
          <p:nvPr/>
        </p:nvPicPr>
        <p:blipFill>
          <a:blip r:embed="rId31"/>
          <a:srcRect/>
          <a:stretch>
            <a:fillRect/>
          </a:stretch>
        </p:blipFill>
        <p:spPr>
          <a:xfrm>
            <a:off x="35560" y="786765"/>
            <a:ext cx="4824730" cy="5601970"/>
          </a:xfrm>
          <a:prstGeom prst="rect">
            <a:avLst/>
          </a:prstGeom>
        </p:spPr>
      </p:pic>
      <p:pic>
        <p:nvPicPr>
          <p:cNvPr id="37" name="Picture 36" descr="IMG-20221029-WA0002"/>
          <p:cNvPicPr>
            <a:picLocks noChangeAspect="1"/>
          </p:cNvPicPr>
          <p:nvPr/>
        </p:nvPicPr>
        <p:blipFill>
          <a:blip r:embed="rId32"/>
          <a:stretch>
            <a:fillRect/>
          </a:stretch>
        </p:blipFill>
        <p:spPr>
          <a:xfrm>
            <a:off x="4984750" y="621030"/>
            <a:ext cx="3687445" cy="2760345"/>
          </a:xfrm>
          <a:prstGeom prst="rect">
            <a:avLst/>
          </a:prstGeom>
        </p:spPr>
      </p:pic>
      <p:pic>
        <p:nvPicPr>
          <p:cNvPr id="40" name="Picture 39" descr="IMG-20220829-WA0020"/>
          <p:cNvPicPr>
            <a:picLocks noChangeAspect="1"/>
          </p:cNvPicPr>
          <p:nvPr/>
        </p:nvPicPr>
        <p:blipFill>
          <a:blip r:embed="rId33"/>
          <a:stretch>
            <a:fillRect/>
          </a:stretch>
        </p:blipFill>
        <p:spPr>
          <a:xfrm>
            <a:off x="4984750" y="3429000"/>
            <a:ext cx="3687445" cy="1748155"/>
          </a:xfrm>
          <a:prstGeom prst="rect">
            <a:avLst/>
          </a:prstGeom>
        </p:spPr>
      </p:pic>
      <p:sp>
        <p:nvSpPr>
          <p:cNvPr id="42" name="Text Box 41"/>
          <p:cNvSpPr txBox="1"/>
          <p:nvPr/>
        </p:nvSpPr>
        <p:spPr>
          <a:xfrm>
            <a:off x="5507990" y="3141345"/>
            <a:ext cx="2179320" cy="213995"/>
          </a:xfrm>
          <a:prstGeom prst="rect">
            <a:avLst/>
          </a:prstGeom>
          <a:noFill/>
        </p:spPr>
        <p:txBody>
          <a:bodyPr wrap="square" rtlCol="0">
            <a:spAutoFit/>
          </a:bodyPr>
          <a:p>
            <a:pPr algn="r"/>
            <a:r>
              <a:rPr lang="en-US" altLang="en-GB" sz="800">
                <a:solidFill>
                  <a:schemeClr val="bg1">
                    <a:lumMod val="75000"/>
                  </a:schemeClr>
                </a:solidFill>
              </a:rPr>
              <a:t>PIC CREDIT WINTI RODRIGUES</a:t>
            </a:r>
            <a:endParaRPr lang="en-US" altLang="en-GB" sz="800">
              <a:solidFill>
                <a:schemeClr val="bg1">
                  <a:lumMod val="75000"/>
                </a:schemeClr>
              </a:solidFill>
            </a:endParaRPr>
          </a:p>
        </p:txBody>
      </p:sp>
      <p:pic>
        <p:nvPicPr>
          <p:cNvPr id="43" name="Picture 42" descr="IMG-20220829-WA0009"/>
          <p:cNvPicPr>
            <a:picLocks noChangeAspect="1"/>
          </p:cNvPicPr>
          <p:nvPr/>
        </p:nvPicPr>
        <p:blipFill>
          <a:blip r:embed="rId34"/>
          <a:stretch>
            <a:fillRect/>
          </a:stretch>
        </p:blipFill>
        <p:spPr>
          <a:xfrm>
            <a:off x="4984750" y="5224780"/>
            <a:ext cx="1927860" cy="1071880"/>
          </a:xfrm>
          <a:prstGeom prst="rect">
            <a:avLst/>
          </a:prstGeom>
        </p:spPr>
      </p:pic>
      <p:pic>
        <p:nvPicPr>
          <p:cNvPr id="1026" name="Picture 2" descr="E:\GCA\ADMIN\EXPANSION\ADMISSION PROSPECTUS\2022-23\JUST LOGO.jpg"/>
          <p:cNvPicPr>
            <a:picLocks noChangeAspect="1" noChangeArrowheads="1"/>
          </p:cNvPicPr>
          <p:nvPr/>
        </p:nvPicPr>
        <p:blipFill>
          <a:blip r:embed="rId35">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9" name="Table 18"/>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Unsustainable urban planning, lack of proper waste management, poor technology in industries and increased urban transport have all led to rise in air pollution in cities in India. According to the Health Organisation (WHO), seven million people die prematurely from health risks every year owing to air pollution. The Smart city Mission sets out to bring in its fold the urban policy design of public transit oriented urban mobility, smart parking, intelligent traffic management and integrated multi-modal transport, prioritising non-motorised transport, digitalisation of public services, and waste management e.g. reduction of C&amp;D (construction and demolition) waste, all of which are good practices for better air quality. These are also actions that need to be emulated in the entire city.</a:t>
                      </a:r>
                      <a:endParaRPr lang="en-US" sz="1800" dirty="0">
                        <a:solidFill>
                          <a:schemeClr val="bg1"/>
                        </a:solidFill>
                        <a:sym typeface="+mn-ea"/>
                      </a:endParaRPr>
                    </a:p>
                  </a:txBody>
                  <a:tcPr anchor="t" anchorCtr="0">
                    <a:solidFill>
                      <a:schemeClr val="accent2">
                        <a:lumMod val="40000"/>
                        <a:lumOff val="60000"/>
                      </a:schemeClr>
                    </a:solidFill>
                  </a:tcPr>
                </a:tc>
              </a:tr>
            </a:tbl>
          </a:graphicData>
        </a:graphic>
      </p:graphicFrame>
      <p:sp>
        <p:nvSpPr>
          <p:cNvPr id="52" name="Text Box 51"/>
          <p:cNvSpPr txBox="1"/>
          <p:nvPr/>
        </p:nvSpPr>
        <p:spPr>
          <a:xfrm>
            <a:off x="344805" y="179387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None)</a:t>
            </a:r>
            <a:endParaRPr lang="en-US" altLang="en-GB" sz="1200" b="1">
              <a:solidFill>
                <a:srgbClr val="EC4B6C"/>
              </a:solidFill>
            </a:endParaRPr>
          </a:p>
        </p:txBody>
      </p:sp>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80000">
            <a:off x="683895" y="2826385"/>
            <a:ext cx="974725" cy="127952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9" name="Table 18"/>
          <p:cNvGraphicFramePr/>
          <p:nvPr/>
        </p:nvGraphicFramePr>
        <p:xfrm>
          <a:off x="2124075" y="260350"/>
          <a:ext cx="6400165" cy="370332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Description</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Cities should take onus for providing healthy air quality to the citizens. Clean Air Action Plans mandated by the National Clean Air Programme (2019) of Government of India integrate the cumulative city level actions for better air quality. For a city to be climate smart it should be able to address the issues of reducing  air and climate pollutants since both air and climate pollutants arise from similar sources and addressing one has a direct co benefit to the other. Clean Air is integral for achieving climate smartness by a city.</a:t>
                      </a:r>
                      <a:endParaRPr lang="en-US" sz="1800" dirty="0">
                        <a:solidFill>
                          <a:schemeClr val="bg1"/>
                        </a:solidFill>
                        <a:sym typeface="+mn-ea"/>
                      </a:endParaRPr>
                    </a:p>
                  </a:txBody>
                  <a:tcPr anchor="t" anchorCtr="0">
                    <a:solidFill>
                      <a:schemeClr val="accent2">
                        <a:lumMod val="40000"/>
                        <a:lumOff val="6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B4C6C"/>
                    </a:solidFill>
                  </a:tcPr>
                </a:tc>
              </a:tr>
              <a:tr h="381000">
                <a:tc>
                  <a:txBody>
                    <a:bodyPr/>
                    <a:p>
                      <a:pPr algn="just">
                        <a:lnSpc>
                          <a:spcPct val="100000"/>
                        </a:lnSpc>
                        <a:buNone/>
                      </a:pPr>
                      <a:r>
                        <a:rPr lang="en-US" altLang="en-US" sz="1800" b="0" dirty="0">
                          <a:solidFill>
                            <a:schemeClr val="bg1"/>
                          </a:solidFill>
                          <a:sym typeface="+mn-ea"/>
                        </a:rPr>
                        <a:t>Indicator assesses to what extent the city has made efforts to improve the air quality, through clean air action planning and proper air quality management strategy in cities. To generate data and identify sources through scientific methods and subsequently to develop and implement sectoral strategies and projects that are components of the clean air action plan. This has to be done in close co-ordination with the State Level monitoring authorities and other stakeholder departments. The clean air action plan needs to be reviewed and monitored to assess improvements in air quality.</a:t>
                      </a:r>
                      <a:endParaRPr lang="en-US" altLang="en-US" sz="1800" b="0" dirty="0">
                        <a:solidFill>
                          <a:schemeClr val="bg1"/>
                        </a:solidFill>
                        <a:sym typeface="+mn-ea"/>
                      </a:endParaRPr>
                    </a:p>
                  </a:txBody>
                  <a:tcPr anchor="t" anchorCtr="0">
                    <a:solidFill>
                      <a:srgbClr val="E6B9B8"/>
                    </a:solidFill>
                  </a:tcPr>
                </a:tc>
              </a:tr>
            </a:tbl>
          </a:graphicData>
        </a:graphic>
      </p:graphicFrame>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360000">
            <a:off x="683895" y="2826385"/>
            <a:ext cx="974725" cy="127952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0" name="Table 9"/>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4279900"/>
            <a:chOff x="715" y="1885"/>
            <a:chExt cx="12709" cy="6740"/>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124"/>
              <a:ext cx="2319" cy="1501"/>
            </a:xfrm>
            <a:prstGeom prst="rect">
              <a:avLst/>
            </a:prstGeom>
            <a:noFill/>
          </p:spPr>
          <p:txBody>
            <a:bodyPr wrap="square" rtlCol="0">
              <a:spAutoFit/>
            </a:bodyPr>
            <a:p>
              <a:pPr algn="l"/>
              <a:r>
                <a:rPr sz="1400">
                  <a:solidFill>
                    <a:srgbClr val="EC4B6C"/>
                  </a:solidFill>
                </a:rPr>
                <a:t>No Air</a:t>
              </a:r>
              <a:r>
                <a:rPr lang="en-US" sz="1400">
                  <a:solidFill>
                    <a:srgbClr val="EC4B6C"/>
                  </a:solidFill>
                </a:rPr>
                <a:t> </a:t>
              </a:r>
              <a:r>
                <a:rPr sz="1400">
                  <a:solidFill>
                    <a:srgbClr val="EC4B6C"/>
                  </a:solidFill>
                </a:rPr>
                <a:t>Pollutant</a:t>
              </a:r>
              <a:endParaRPr sz="1400">
                <a:solidFill>
                  <a:srgbClr val="EC4B6C"/>
                </a:solidFill>
              </a:endParaRPr>
            </a:p>
            <a:p>
              <a:pPr algn="l"/>
              <a:r>
                <a:rPr sz="1400">
                  <a:solidFill>
                    <a:srgbClr val="EC4B6C"/>
                  </a:solidFill>
                </a:rPr>
                <a:t>Monitoring</a:t>
              </a:r>
              <a:r>
                <a:rPr lang="en-US" sz="1400">
                  <a:solidFill>
                    <a:srgbClr val="EC4B6C"/>
                  </a:solidFill>
                </a:rPr>
                <a:t> </a:t>
              </a:r>
              <a:r>
                <a:rPr sz="1400">
                  <a:solidFill>
                    <a:srgbClr val="EC4B6C"/>
                  </a:solidFill>
                </a:rPr>
                <a:t>Clean Air</a:t>
              </a:r>
              <a:r>
                <a:rPr lang="en-US" sz="1400">
                  <a:solidFill>
                    <a:srgbClr val="EC4B6C"/>
                  </a:solidFill>
                </a:rPr>
                <a:t> </a:t>
              </a:r>
              <a:r>
                <a:rPr sz="1400">
                  <a:solidFill>
                    <a:srgbClr val="EC4B6C"/>
                  </a:solidFill>
                </a:rPr>
                <a:t>Action</a:t>
              </a:r>
              <a:r>
                <a:rPr lang="en-US" sz="1400">
                  <a:solidFill>
                    <a:srgbClr val="EC4B6C"/>
                  </a:solidFill>
                </a:rPr>
                <a:t> </a:t>
              </a:r>
              <a:r>
                <a:rPr sz="1400">
                  <a:solidFill>
                    <a:srgbClr val="EC4B6C"/>
                  </a:solidFill>
                </a:rPr>
                <a:t>Plan in the</a:t>
              </a:r>
              <a:r>
                <a:rPr lang="en-US" sz="1400">
                  <a:solidFill>
                    <a:srgbClr val="EC4B6C"/>
                  </a:solidFill>
                </a:rPr>
                <a:t> </a:t>
              </a:r>
              <a:r>
                <a:rPr sz="1400">
                  <a:solidFill>
                    <a:srgbClr val="EC4B6C"/>
                  </a:solidFill>
                </a:rPr>
                <a:t>city</a:t>
              </a:r>
              <a:endParaRPr sz="1400">
                <a:solidFill>
                  <a:srgbClr val="EC4B6C"/>
                </a:solidFill>
              </a:endParaRPr>
            </a:p>
          </p:txBody>
        </p:sp>
        <p:sp>
          <p:nvSpPr>
            <p:cNvPr id="69" name="Text Box 68"/>
            <p:cNvSpPr txBox="1"/>
            <p:nvPr/>
          </p:nvSpPr>
          <p:spPr>
            <a:xfrm>
              <a:off x="3433" y="6649"/>
              <a:ext cx="2225" cy="822"/>
            </a:xfrm>
            <a:prstGeom prst="rect">
              <a:avLst/>
            </a:prstGeom>
            <a:noFill/>
          </p:spPr>
          <p:txBody>
            <a:bodyPr wrap="square" rtlCol="0">
              <a:spAutoFit/>
            </a:bodyPr>
            <a:p>
              <a:pPr algn="l"/>
              <a:r>
                <a:rPr lang="en-GB" altLang="en-US" sz="1400">
                  <a:solidFill>
                    <a:srgbClr val="EC4B6C"/>
                  </a:solidFill>
                </a:rPr>
                <a:t>Air Pollutant</a:t>
              </a:r>
              <a:endParaRPr lang="en-GB" altLang="en-US" sz="1400">
                <a:solidFill>
                  <a:srgbClr val="EC4B6C"/>
                </a:solidFill>
              </a:endParaRPr>
            </a:p>
            <a:p>
              <a:pPr algn="l"/>
              <a:r>
                <a:rPr lang="en-GB" altLang="en-US" sz="1400">
                  <a:solidFill>
                    <a:srgbClr val="EC4B6C"/>
                  </a:solidFill>
                </a:rPr>
                <a:t>Monitoring</a:t>
              </a:r>
              <a:endParaRPr lang="en-GB" altLang="en-US" sz="1400">
                <a:solidFill>
                  <a:srgbClr val="EC4B6C"/>
                </a:solidFill>
              </a:endParaRPr>
            </a:p>
          </p:txBody>
        </p:sp>
        <p:sp>
          <p:nvSpPr>
            <p:cNvPr id="70" name="Text Box 69"/>
            <p:cNvSpPr txBox="1"/>
            <p:nvPr/>
          </p:nvSpPr>
          <p:spPr>
            <a:xfrm>
              <a:off x="6066" y="6050"/>
              <a:ext cx="2225" cy="1840"/>
            </a:xfrm>
            <a:prstGeom prst="rect">
              <a:avLst/>
            </a:prstGeom>
            <a:noFill/>
          </p:spPr>
          <p:txBody>
            <a:bodyPr wrap="square" rtlCol="0">
              <a:spAutoFit/>
            </a:bodyPr>
            <a:p>
              <a:pPr algn="l"/>
              <a:r>
                <a:rPr lang="en-GB" altLang="en-US" sz="1400">
                  <a:solidFill>
                    <a:srgbClr val="EC4B6C"/>
                  </a:solidFill>
                </a:rPr>
                <a:t>Clean Air Action Plan</a:t>
              </a:r>
              <a:r>
                <a:rPr lang="en-US" altLang="en-GB" sz="1400">
                  <a:solidFill>
                    <a:srgbClr val="EC4B6C"/>
                  </a:solidFill>
                </a:rPr>
                <a:t> </a:t>
              </a:r>
              <a:r>
                <a:rPr lang="en-GB" altLang="en-US" sz="1400">
                  <a:solidFill>
                    <a:srgbClr val="EC4B6C"/>
                  </a:solidFill>
                </a:rPr>
                <a:t>and</a:t>
              </a:r>
              <a:r>
                <a:rPr lang="en-US" altLang="en-GB" sz="1400">
                  <a:solidFill>
                    <a:srgbClr val="EC4B6C"/>
                  </a:solidFill>
                </a:rPr>
                <a:t> </a:t>
              </a:r>
              <a:r>
                <a:rPr lang="en-GB" altLang="en-US" sz="1400">
                  <a:solidFill>
                    <a:srgbClr val="EC4B6C"/>
                  </a:solidFill>
                </a:rPr>
                <a:t>Pollutants</a:t>
              </a:r>
              <a:r>
                <a:rPr lang="en-US" altLang="en-GB" sz="1400">
                  <a:solidFill>
                    <a:srgbClr val="EC4B6C"/>
                  </a:solidFill>
                </a:rPr>
                <a:t> </a:t>
              </a:r>
              <a:r>
                <a:rPr lang="en-GB" altLang="en-US" sz="1400">
                  <a:solidFill>
                    <a:srgbClr val="EC4B6C"/>
                  </a:solidFill>
                </a:rPr>
                <a:t>Source</a:t>
              </a:r>
              <a:endParaRPr lang="en-GB" altLang="en-US" sz="1400">
                <a:solidFill>
                  <a:srgbClr val="EC4B6C"/>
                </a:solidFill>
              </a:endParaRPr>
            </a:p>
            <a:p>
              <a:pPr algn="l"/>
              <a:r>
                <a:rPr lang="en-GB" altLang="en-US" sz="1400">
                  <a:solidFill>
                    <a:srgbClr val="EC4B6C"/>
                  </a:solidFill>
                </a:rPr>
                <a:t>Identification</a:t>
              </a:r>
              <a:endParaRPr lang="en-GB" altLang="en-US" sz="1400">
                <a:solidFill>
                  <a:srgbClr val="EC4B6C"/>
                </a:solidFill>
              </a:endParaRPr>
            </a:p>
          </p:txBody>
        </p:sp>
        <p:sp>
          <p:nvSpPr>
            <p:cNvPr id="71" name="Text Box 70"/>
            <p:cNvSpPr txBox="1"/>
            <p:nvPr/>
          </p:nvSpPr>
          <p:spPr>
            <a:xfrm>
              <a:off x="8674" y="5400"/>
              <a:ext cx="2225" cy="1161"/>
            </a:xfrm>
            <a:prstGeom prst="rect">
              <a:avLst/>
            </a:prstGeom>
            <a:noFill/>
          </p:spPr>
          <p:txBody>
            <a:bodyPr wrap="square" rtlCol="0">
              <a:spAutoFit/>
            </a:bodyPr>
            <a:p>
              <a:pPr algn="l"/>
              <a:r>
                <a:rPr lang="en-GB" altLang="en-US" sz="1400">
                  <a:solidFill>
                    <a:srgbClr val="EC4B6C"/>
                  </a:solidFill>
                </a:rPr>
                <a:t>Implementation of</a:t>
              </a:r>
              <a:r>
                <a:rPr lang="en-US" altLang="en-GB" sz="1400">
                  <a:solidFill>
                    <a:srgbClr val="EC4B6C"/>
                  </a:solidFill>
                </a:rPr>
                <a:t> </a:t>
              </a:r>
              <a:r>
                <a:rPr lang="en-GB" altLang="en-US" sz="1400">
                  <a:solidFill>
                    <a:srgbClr val="EC4B6C"/>
                  </a:solidFill>
                </a:rPr>
                <a:t>Clean Air Action</a:t>
              </a:r>
              <a:r>
                <a:rPr lang="en-US" altLang="en-GB" sz="1400">
                  <a:solidFill>
                    <a:srgbClr val="EC4B6C"/>
                  </a:solidFill>
                </a:rPr>
                <a:t> </a:t>
              </a:r>
              <a:r>
                <a:rPr lang="en-GB" altLang="en-US" sz="1400">
                  <a:solidFill>
                    <a:srgbClr val="EC4B6C"/>
                  </a:solidFill>
                </a:rPr>
                <a:t>Plan</a:t>
              </a:r>
              <a:endParaRPr lang="en-GB" altLang="en-US" sz="1400">
                <a:solidFill>
                  <a:srgbClr val="EC4B6C"/>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EC4B6C"/>
                  </a:solidFill>
                </a:rPr>
                <a:t>Assessing</a:t>
              </a:r>
              <a:endParaRPr lang="en-GB" altLang="en-US" sz="1400">
                <a:solidFill>
                  <a:srgbClr val="EC4B6C"/>
                </a:solidFill>
              </a:endParaRPr>
            </a:p>
            <a:p>
              <a:pPr algn="l"/>
              <a:r>
                <a:rPr lang="en-GB" altLang="en-US" sz="1400">
                  <a:solidFill>
                    <a:srgbClr val="EC4B6C"/>
                  </a:solidFill>
                </a:rPr>
                <a:t>impacts of Clean</a:t>
              </a:r>
              <a:endParaRPr lang="en-GB" altLang="en-US" sz="1400">
                <a:solidFill>
                  <a:srgbClr val="EC4B6C"/>
                </a:solidFill>
              </a:endParaRPr>
            </a:p>
            <a:p>
              <a:pPr algn="l"/>
              <a:r>
                <a:rPr lang="en-GB" altLang="en-US" sz="1400">
                  <a:solidFill>
                    <a:srgbClr val="EC4B6C"/>
                  </a:solidFill>
                </a:rPr>
                <a:t>Air Action Plan</a:t>
              </a:r>
              <a:endParaRPr lang="en-GB" altLang="en-US" sz="1400">
                <a:solidFill>
                  <a:srgbClr val="EC4B6C"/>
                </a:solidFill>
              </a:endParaRPr>
            </a:p>
            <a:p>
              <a:pPr algn="l"/>
              <a:r>
                <a:rPr lang="en-GB" altLang="en-US" sz="1400">
                  <a:solidFill>
                    <a:srgbClr val="EC4B6C"/>
                  </a:solidFill>
                </a:rPr>
                <a:t>implementation</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360000">
            <a:off x="683895" y="2826385"/>
            <a:ext cx="974725" cy="1279525"/>
          </a:xfrm>
          <a:prstGeom prst="rect">
            <a:avLst/>
          </a:prstGeom>
          <a:effectLst>
            <a:reflection blurRad="6350" stA="50000" endA="300" endPos="38500" dist="50800" dir="5400000" sy="-100000" algn="bl" rotWithShape="0"/>
          </a:effectLst>
        </p:spPr>
      </p:pic>
      <p:graphicFrame>
        <p:nvGraphicFramePr>
          <p:cNvPr id="39" name="Table 38"/>
          <p:cNvGraphicFramePr/>
          <p:nvPr/>
        </p:nvGraphicFramePr>
        <p:xfrm>
          <a:off x="2124075" y="260350"/>
          <a:ext cx="6133465" cy="5715000"/>
        </p:xfrm>
        <a:graphic>
          <a:graphicData uri="http://schemas.openxmlformats.org/drawingml/2006/table">
            <a:tbl>
              <a:tblPr firstRow="1" bandRow="1">
                <a:tableStyleId>{5C22544A-7EE6-4342-B048-85BDC9FD1C3A}</a:tableStyleId>
              </a:tblPr>
              <a:tblGrid>
                <a:gridCol w="6133465"/>
              </a:tblGrid>
              <a:tr h="381000">
                <a:tc>
                  <a:txBody>
                    <a:bodyPr/>
                    <a:p>
                      <a:pPr algn="l">
                        <a:buNone/>
                      </a:pPr>
                      <a:r>
                        <a:rPr lang="en-US" altLang="en-GB" sz="1800" b="1">
                          <a:solidFill>
                            <a:schemeClr val="bg1"/>
                          </a:solidFill>
                          <a:sym typeface="+mn-ea"/>
                        </a:rPr>
                        <a:t>Evidence Requirements</a:t>
                      </a:r>
                      <a:endParaRPr lang="en-US" altLang="en-GB" sz="1800" b="1">
                        <a:solidFill>
                          <a:schemeClr val="bg1"/>
                        </a:solidFill>
                        <a:sym typeface="+mn-ea"/>
                      </a:endParaRPr>
                    </a:p>
                  </a:txBody>
                  <a:tcPr anchor="t" anchorCtr="0">
                    <a:solidFill>
                      <a:srgbClr val="EB4C6C"/>
                    </a:solidFill>
                  </a:tcPr>
                </a:tc>
              </a:tr>
              <a:tr h="381000">
                <a:tc>
                  <a:txBody>
                    <a:bodyPr/>
                    <a:p>
                      <a:pPr algn="l">
                        <a:buNone/>
                      </a:pPr>
                      <a:r>
                        <a:rPr lang="en-US" altLang="en-GB" sz="1400" b="0">
                          <a:solidFill>
                            <a:schemeClr val="bg1"/>
                          </a:solidFill>
                          <a:sym typeface="+mn-ea"/>
                        </a:rPr>
                        <a:t>Evidence 1 - Monitoring Stations for measuring Ambient Air Quality (please indicate number of stations, differentiate between manual stations /continuous ambient air quality monitoring stations (CAAQMS) / continuous emission monitoring system (CEMS) </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2 - Air Quality Monitoring mechanism linked with ICCC/ Sensors based monitoring systems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3 - Map of monitoring stations in the city as .kml files (point or polygon geometry)</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4 - Map of air pollution sensors in the city </a:t>
                      </a:r>
                      <a:endParaRPr lang="en-US" altLang="en-GB" sz="1400" b="0">
                        <a:solidFill>
                          <a:schemeClr val="bg1"/>
                        </a:solidFill>
                        <a:sym typeface="+mn-ea"/>
                      </a:endParaRPr>
                    </a:p>
                    <a:p>
                      <a:pPr algn="l">
                        <a:buNone/>
                      </a:pPr>
                      <a:r>
                        <a:rPr lang="en-US" altLang="en-GB" sz="1400" b="0">
                          <a:solidFill>
                            <a:schemeClr val="bg1"/>
                          </a:solidFill>
                          <a:sym typeface="+mn-ea"/>
                        </a:rPr>
                        <a:t>as .kml files (point geometry)</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5 - Clean Air Action Plan prepared by SPCB </a:t>
                      </a:r>
                      <a:endParaRPr lang="en-US" altLang="en-GB" sz="1400" b="0">
                        <a:solidFill>
                          <a:schemeClr val="bg1"/>
                        </a:solidFill>
                        <a:sym typeface="+mn-ea"/>
                      </a:endParaRPr>
                    </a:p>
                    <a:p>
                      <a:pPr algn="l">
                        <a:buNone/>
                      </a:pPr>
                      <a:r>
                        <a:rPr lang="en-US" altLang="en-GB" sz="1400" b="0">
                          <a:solidFill>
                            <a:schemeClr val="bg1"/>
                          </a:solidFill>
                          <a:sym typeface="+mn-ea"/>
                        </a:rPr>
                        <a:t>based on CPCB guidelines as per National Clean Air Programme, (NCAP) developed</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6 - Any other Clean Air Action Plan developed by Municipal Authority / Smart City Mission in case of other cities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7 -  Scientific study based on CPCB / SPCB led Source Apportionment Studies and Emissions Inventories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8 - Any other available government validated studies for identifying source/EIs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a:solidFill>
                            <a:schemeClr val="bg1"/>
                          </a:solidFill>
                          <a:sym typeface="+mn-ea"/>
                        </a:rPr>
                        <a:t>Evidence 9 - Implementation of at least 2 measures under the domain of the ULB as specified in Clean Air Action Plan</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a:solidFill>
                            <a:schemeClr val="bg1"/>
                          </a:solidFill>
                          <a:sym typeface="+mn-ea"/>
                        </a:rPr>
                        <a:t>Evidence 10 - Impact assessment for implementation of Clean Air Action Plan measures with  evidence of improvements in air quality</a:t>
                      </a:r>
                      <a:endParaRPr lang="en-US" altLang="en-GB" sz="14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360000">
            <a:off x="683895" y="2826385"/>
            <a:ext cx="974725" cy="1279525"/>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133465" cy="5715000"/>
        </p:xfrm>
        <a:graphic>
          <a:graphicData uri="http://schemas.openxmlformats.org/drawingml/2006/table">
            <a:tbl>
              <a:tblPr firstRow="1" bandRow="1">
                <a:tableStyleId>{5C22544A-7EE6-4342-B048-85BDC9FD1C3A}</a:tableStyleId>
              </a:tblPr>
              <a:tblGrid>
                <a:gridCol w="6133465"/>
              </a:tblGrid>
              <a:tr h="381000">
                <a:tc>
                  <a:txBody>
                    <a:bodyPr/>
                    <a:p>
                      <a:pPr algn="l">
                        <a:buNone/>
                      </a:pPr>
                      <a:r>
                        <a:rPr lang="en-US" altLang="en-GB" sz="1800" b="1">
                          <a:solidFill>
                            <a:schemeClr val="bg1"/>
                          </a:solidFill>
                          <a:sym typeface="+mn-ea"/>
                        </a:rPr>
                        <a:t>Data Evidence Available</a:t>
                      </a:r>
                      <a:endParaRPr lang="en-US" altLang="en-GB" sz="1800" b="1">
                        <a:solidFill>
                          <a:schemeClr val="bg1"/>
                        </a:solidFill>
                        <a:sym typeface="+mn-ea"/>
                      </a:endParaRPr>
                    </a:p>
                  </a:txBody>
                  <a:tcPr anchor="t" anchorCtr="0">
                    <a:solidFill>
                      <a:srgbClr val="EB4C6C"/>
                    </a:solidFill>
                  </a:tcPr>
                </a:tc>
              </a:tr>
              <a:tr h="381000">
                <a:tc>
                  <a:txBody>
                    <a:bodyPr/>
                    <a:p>
                      <a:pPr algn="l">
                        <a:buNone/>
                      </a:pPr>
                      <a:r>
                        <a:rPr lang="en-US" altLang="en-GB" sz="1600" b="0">
                          <a:solidFill>
                            <a:schemeClr val="bg1"/>
                          </a:solidFill>
                          <a:sym typeface="+mn-ea"/>
                        </a:rPr>
                        <a:t>Evidence 1 - Monitoring Stations for measuring Ambient Air Quality, total 18 stations in Goa, 1 in Panaji at Patto</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2 - Air Quality Monitoring mechanism linked with ICCC/ Sensors based monitoring systems</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3 - Map of monitoring stations available on the website</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4 - Map of air pollution sensors in the city prepared</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5 - Clean Air Action Plan prepared by SPCB based on CPCB guidelines as per National Clean Air Programme, (NCAP) developed </a:t>
                      </a:r>
                      <a:endParaRPr lang="en-US" altLang="en-GB" sz="1600" b="0">
                        <a:solidFill>
                          <a:schemeClr val="bg1"/>
                        </a:solidFill>
                        <a:sym typeface="+mn-ea"/>
                      </a:endParaRPr>
                    </a:p>
                    <a:p>
                      <a:pPr algn="l">
                        <a:buNone/>
                      </a:pPr>
                      <a:r>
                        <a:rPr lang="en-US" altLang="en-GB" sz="1600" b="0">
                          <a:solidFill>
                            <a:schemeClr val="bg1"/>
                          </a:solidFill>
                          <a:sym typeface="+mn-ea"/>
                        </a:rPr>
                        <a:t>Source: Goa Water Air Rules 2021</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6 - Any other Clean Air Action Plan developed by Municipal Authority / Smart City Mission in case of other cities</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7 -  Scientific study to compare Air Quality between that of pre-pendemic and during pendemic months</a:t>
                      </a:r>
                      <a:endParaRPr lang="en-US" altLang="en-GB" sz="1600" b="0">
                        <a:solidFill>
                          <a:schemeClr val="bg1"/>
                        </a:solidFill>
                        <a:sym typeface="+mn-ea"/>
                      </a:endParaRPr>
                    </a:p>
                    <a:p>
                      <a:pPr algn="l">
                        <a:buNone/>
                      </a:pPr>
                      <a:r>
                        <a:rPr lang="en-US" altLang="en-GB" sz="1600" b="0">
                          <a:solidFill>
                            <a:schemeClr val="bg1"/>
                          </a:solidFill>
                          <a:sym typeface="+mn-ea"/>
                        </a:rPr>
                        <a:t>Source:GSPCB</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8 - Any other available government validated studies for identifying source/EIs</a:t>
                      </a:r>
                      <a:endParaRPr lang="en-US" altLang="en-GB" sz="16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180000">
            <a:off x="683895" y="2826385"/>
            <a:ext cx="974725" cy="1279525"/>
          </a:xfrm>
          <a:prstGeom prst="rect">
            <a:avLst/>
          </a:prstGeom>
          <a:effectLst>
            <a:reflection blurRad="6350" stA="50000" endA="300" endPos="38500" dist="50800" dir="5400000" sy="-100000" algn="bl" rotWithShape="0"/>
          </a:effectLst>
        </p:spPr>
      </p:pic>
      <p:graphicFrame>
        <p:nvGraphicFramePr>
          <p:cNvPr id="10" name="Table 9"/>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l">
                        <a:lnSpc>
                          <a:spcPct val="100000"/>
                        </a:lnSpc>
                      </a:pPr>
                      <a:r>
                        <a:rPr lang="en-US" altLang="en-US" sz="1800" b="1" dirty="0">
                          <a:solidFill>
                            <a:schemeClr val="bg1"/>
                          </a:solidFill>
                          <a:effectLst/>
                          <a:sym typeface="+mn-ea"/>
                        </a:rPr>
                        <a:t>Monitoring of level of </a:t>
                      </a:r>
                      <a:r>
                        <a:rPr lang="en-US" altLang="en-GB" sz="1800" b="1">
                          <a:solidFill>
                            <a:schemeClr val="bg1"/>
                          </a:solidFill>
                          <a:sym typeface="+mn-ea"/>
                        </a:rPr>
                        <a:t>air pollution is conducted regularly in the area with one monitoring station, and sensor newtwork, Goa Air &amp; Water Rules 2021 is notified.</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3</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50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sp>
        <p:nvSpPr>
          <p:cNvPr id="54" name="Text Box 53"/>
          <p:cNvSpPr txBox="1"/>
          <p:nvPr/>
        </p:nvSpPr>
        <p:spPr>
          <a:xfrm>
            <a:off x="4716145" y="4293235"/>
            <a:ext cx="1377315" cy="737235"/>
          </a:xfrm>
          <a:prstGeom prst="rect">
            <a:avLst/>
          </a:prstGeom>
          <a:noFill/>
        </p:spPr>
        <p:txBody>
          <a:bodyPr wrap="square" rtlCol="0">
            <a:spAutoFit/>
          </a:bodyPr>
          <a:p>
            <a:pPr algn="l"/>
            <a:r>
              <a:rPr lang="en-US" altLang="en-GB" sz="1400">
                <a:solidFill>
                  <a:srgbClr val="EC4B6C"/>
                </a:solidFill>
                <a:sym typeface="+mn-ea"/>
              </a:rPr>
              <a:t>Evidences 1,2,3,4,5,6,7,8</a:t>
            </a:r>
            <a:endParaRPr lang="en-US" altLang="en-GB" sz="1400">
              <a:solidFill>
                <a:srgbClr val="EC4B6C"/>
              </a:solidFill>
              <a:sym typeface="+mn-ea"/>
            </a:endParaRPr>
          </a:p>
          <a:p>
            <a:pPr algn="l"/>
            <a:r>
              <a:rPr lang="en-US" altLang="en-GB" sz="1400">
                <a:solidFill>
                  <a:srgbClr val="EC4B6C"/>
                </a:solidFill>
                <a:sym typeface="+mn-ea"/>
              </a:rPr>
              <a:t>Available</a:t>
            </a:r>
            <a:endParaRPr lang="en-US" altLang="en-GB" sz="1400">
              <a:solidFill>
                <a:srgbClr val="EC4B6C"/>
              </a:solidFill>
              <a:sym typeface="+mn-ea"/>
            </a:endParaRPr>
          </a:p>
        </p:txBody>
      </p:sp>
      <p:sp>
        <p:nvSpPr>
          <p:cNvPr id="56" name="Text Box 55"/>
          <p:cNvSpPr txBox="1"/>
          <p:nvPr/>
        </p:nvSpPr>
        <p:spPr>
          <a:xfrm>
            <a:off x="7091680" y="5805170"/>
            <a:ext cx="1132840" cy="521970"/>
          </a:xfrm>
          <a:prstGeom prst="rect">
            <a:avLst/>
          </a:prstGeom>
          <a:noFill/>
        </p:spPr>
        <p:txBody>
          <a:bodyPr wrap="square" rtlCol="0" anchor="t">
            <a:spAutoFit/>
          </a:bodyPr>
          <a:p>
            <a:pPr algn="ctr"/>
            <a:r>
              <a:rPr lang="en-US" altLang="en-GB" sz="1400">
                <a:solidFill>
                  <a:srgbClr val="EC4B6C"/>
                </a:solidFill>
                <a:sym typeface="+mn-ea"/>
              </a:rPr>
              <a:t>All 10 Evidences</a:t>
            </a:r>
            <a:endParaRPr lang="en-US" altLang="en-GB" sz="1400">
              <a:solidFill>
                <a:srgbClr val="EC4B6C"/>
              </a:solidFill>
              <a:sym typeface="+mn-ea"/>
            </a:endParaRPr>
          </a:p>
        </p:txBody>
      </p:sp>
      <p:sp>
        <p:nvSpPr>
          <p:cNvPr id="57" name="Text Box 56"/>
          <p:cNvSpPr txBox="1"/>
          <p:nvPr/>
        </p:nvSpPr>
        <p:spPr>
          <a:xfrm>
            <a:off x="5698490" y="5805170"/>
            <a:ext cx="1379855" cy="521970"/>
          </a:xfrm>
          <a:prstGeom prst="rect">
            <a:avLst/>
          </a:prstGeom>
          <a:noFill/>
        </p:spPr>
        <p:txBody>
          <a:bodyPr wrap="square" rtlCol="0" anchor="t">
            <a:spAutoFit/>
          </a:bodyPr>
          <a:p>
            <a:pPr algn="ctr"/>
            <a:r>
              <a:rPr lang="en-US" altLang="en-GB" sz="1400">
                <a:solidFill>
                  <a:srgbClr val="EC4B6C"/>
                </a:solidFill>
                <a:sym typeface="+mn-ea"/>
              </a:rPr>
              <a:t>Evidences 1,2.3.4,5,6,7,8,9</a:t>
            </a:r>
            <a:endParaRPr lang="en-US" altLang="en-GB" sz="1400">
              <a:solidFill>
                <a:srgbClr val="EC4B6C"/>
              </a:solidFill>
              <a:sym typeface="+mn-ea"/>
            </a:endParaRPr>
          </a:p>
        </p:txBody>
      </p:sp>
      <p:sp>
        <p:nvSpPr>
          <p:cNvPr id="58" name="Text Box 57"/>
          <p:cNvSpPr txBox="1"/>
          <p:nvPr/>
        </p:nvSpPr>
        <p:spPr>
          <a:xfrm>
            <a:off x="3525520" y="5805170"/>
            <a:ext cx="1173480" cy="521970"/>
          </a:xfrm>
          <a:prstGeom prst="rect">
            <a:avLst/>
          </a:prstGeom>
          <a:noFill/>
        </p:spPr>
        <p:txBody>
          <a:bodyPr wrap="square" rtlCol="0" anchor="t">
            <a:spAutoFit/>
          </a:bodyPr>
          <a:p>
            <a:pPr algn="l"/>
            <a:r>
              <a:rPr lang="en-US" altLang="en-GB" sz="1400">
                <a:solidFill>
                  <a:srgbClr val="EC4B6C"/>
                </a:solidFill>
                <a:sym typeface="+mn-ea"/>
              </a:rPr>
              <a:t>Evidences</a:t>
            </a:r>
            <a:r>
              <a:rPr lang="en-US" altLang="en-GB" sz="1400">
                <a:solidFill>
                  <a:srgbClr val="EC4B6C"/>
                </a:solidFill>
                <a:sym typeface="+mn-ea"/>
              </a:rPr>
              <a:t> 1,2,3,4</a:t>
            </a:r>
            <a:endParaRPr lang="en-US" altLang="en-GB" sz="1400">
              <a:solidFill>
                <a:srgbClr val="EC4B6C"/>
              </a:solidFill>
              <a:sym typeface="+mn-ea"/>
            </a:endParaRPr>
          </a:p>
        </p:txBody>
      </p:sp>
      <p:sp>
        <p:nvSpPr>
          <p:cNvPr id="11" name="Text Box 10"/>
          <p:cNvSpPr txBox="1"/>
          <p:nvPr/>
        </p:nvSpPr>
        <p:spPr>
          <a:xfrm>
            <a:off x="2125345" y="692785"/>
            <a:ext cx="5988685" cy="368300"/>
          </a:xfrm>
          <a:prstGeom prst="rect">
            <a:avLst/>
          </a:prstGeom>
          <a:noFill/>
        </p:spPr>
        <p:txBody>
          <a:bodyPr wrap="square" rtlCol="0">
            <a:spAutoFit/>
          </a:bodyPr>
          <a:p>
            <a:r>
              <a:rPr lang="en-US" altLang="en-GB" b="1">
                <a:solidFill>
                  <a:schemeClr val="bg1"/>
                </a:solidFill>
              </a:rPr>
              <a:t>Evidences 1, 2, 3, 4, 5, 6, 7, 8 are available. </a:t>
            </a:r>
            <a:endParaRPr lang="en-US" altLang="en-GB" b="1">
              <a:solidFill>
                <a:schemeClr val="bg1"/>
              </a:solidFill>
            </a:endParaRPr>
          </a:p>
        </p:txBody>
      </p:sp>
      <p:sp>
        <p:nvSpPr>
          <p:cNvPr id="49" name="Text Box 48"/>
          <p:cNvSpPr txBox="1"/>
          <p:nvPr/>
        </p:nvSpPr>
        <p:spPr>
          <a:xfrm>
            <a:off x="2248535" y="5788660"/>
            <a:ext cx="1057910" cy="306705"/>
          </a:xfrm>
          <a:prstGeom prst="rect">
            <a:avLst/>
          </a:prstGeom>
          <a:noFill/>
        </p:spPr>
        <p:txBody>
          <a:bodyPr wrap="square" rtlCol="0" anchor="t">
            <a:spAutoFit/>
          </a:bodyPr>
          <a:p>
            <a:pPr algn="ctr"/>
            <a:r>
              <a:rPr lang="en-US" altLang="en-GB" sz="1400">
                <a:solidFill>
                  <a:srgbClr val="EC4B6C"/>
                </a:solidFill>
                <a:sym typeface="+mn-ea"/>
              </a:rPr>
              <a:t>0 Evidence</a:t>
            </a:r>
            <a:endParaRPr lang="en-US" altLang="en-GB" sz="1400">
              <a:solidFill>
                <a:srgbClr val="EC4B6C"/>
              </a:solidFill>
              <a:sym typeface="+mn-ea"/>
            </a:endParaRPr>
          </a:p>
        </p:txBody>
      </p:sp>
      <p:sp>
        <p:nvSpPr>
          <p:cNvPr id="50" name="L-Shape 49"/>
          <p:cNvSpPr/>
          <p:nvPr/>
        </p:nvSpPr>
        <p:spPr>
          <a:xfrm rot="18660000">
            <a:off x="2594610" y="4332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1" name="L-Shape 50"/>
          <p:cNvSpPr/>
          <p:nvPr/>
        </p:nvSpPr>
        <p:spPr>
          <a:xfrm rot="18660000">
            <a:off x="3869690" y="438785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180000">
            <a:off x="683895" y="2826385"/>
            <a:ext cx="974725" cy="1279525"/>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52120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There is one air quality monitoring station in the area</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Draft legislation to improve air quality is notified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lack of plan in place to identify source of pollution </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Studies have not reaached the conclusion to identify the source of pollutants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no significant improvement in Air Quality Index</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Not reached beyond implemntation of monitoring to enter domain of improvement of AQI</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City is not monitoring the AQI instead it is limted to GPCB</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Legislation has come into force recently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are no monitoring stations in other parts pf the city to compare data</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GPCB is located away from the city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Studies are limited coming from government intitutions only</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hart 41"/>
          <p:cNvGraphicFramePr/>
          <p:nvPr/>
        </p:nvGraphicFramePr>
        <p:xfrm>
          <a:off x="1397000" y="1047750"/>
          <a:ext cx="6350000" cy="47625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 name="Diagram 1"/>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Box 2"/>
          <p:cNvSpPr txBox="1"/>
          <p:nvPr/>
        </p:nvSpPr>
        <p:spPr>
          <a:xfrm>
            <a:off x="6660515" y="764540"/>
            <a:ext cx="417830" cy="398780"/>
          </a:xfrm>
          <a:prstGeom prst="rect">
            <a:avLst/>
          </a:prstGeom>
          <a:noFill/>
        </p:spPr>
        <p:txBody>
          <a:bodyPr wrap="square" rtlCol="0">
            <a:spAutoFit/>
          </a:bodyPr>
          <a:p>
            <a:pPr algn="l" fontAlgn="t"/>
            <a:r>
              <a:rPr lang="en-US" sz="2000" b="1" dirty="0">
                <a:solidFill>
                  <a:srgbClr val="EC4B6C"/>
                </a:solidFill>
                <a:effectLst>
                  <a:outerShdw blurRad="38100" dist="38100" dir="2700000" algn="tl">
                    <a:srgbClr val="000000">
                      <a:alpha val="43137"/>
                    </a:srgbClr>
                  </a:outerShdw>
                </a:effectLst>
                <a:sym typeface="+mn-ea"/>
              </a:rPr>
              <a:t>1</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12" name="Text Box 11"/>
          <p:cNvSpPr txBox="1"/>
          <p:nvPr/>
        </p:nvSpPr>
        <p:spPr>
          <a:xfrm>
            <a:off x="7414895" y="364490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2</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19" name="Text Box 18"/>
          <p:cNvSpPr txBox="1"/>
          <p:nvPr/>
        </p:nvSpPr>
        <p:spPr>
          <a:xfrm>
            <a:off x="5108575" y="5445125"/>
            <a:ext cx="44577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3</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7" name="Text Box 36"/>
          <p:cNvSpPr txBox="1"/>
          <p:nvPr/>
        </p:nvSpPr>
        <p:spPr>
          <a:xfrm>
            <a:off x="3131820" y="980440"/>
            <a:ext cx="417830"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5</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8" name="Text Box 37"/>
          <p:cNvSpPr txBox="1"/>
          <p:nvPr/>
        </p:nvSpPr>
        <p:spPr>
          <a:xfrm>
            <a:off x="2555240" y="414909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4</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0" name="Text Box 39"/>
          <p:cNvSpPr txBox="1"/>
          <p:nvPr/>
        </p:nvSpPr>
        <p:spPr>
          <a:xfrm>
            <a:off x="2736850" y="116840"/>
            <a:ext cx="4737100"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MOBILITY &amp; AIR QUALITY</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1" name="Text Box 40"/>
          <p:cNvSpPr txBox="1"/>
          <p:nvPr/>
        </p:nvSpPr>
        <p:spPr>
          <a:xfrm>
            <a:off x="3780155" y="5915660"/>
            <a:ext cx="3023235"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TOTAL SCORE = 325 / 500</a:t>
            </a:r>
            <a:endParaRPr lang="en-US" altLang="en-GB" sz="2000" b="1" dirty="0">
              <a:solidFill>
                <a:srgbClr val="EC4B6C"/>
              </a:solidFill>
              <a:effectLst>
                <a:outerShdw blurRad="38100" dist="38100" dir="2700000" algn="tl">
                  <a:srgbClr val="000000">
                    <a:alpha val="43137"/>
                  </a:srgbClr>
                </a:outerShdw>
              </a:effectLst>
              <a:sym typeface="+mn-ea"/>
            </a:endParaRPr>
          </a:p>
        </p:txBody>
      </p:sp>
      <p:graphicFrame>
        <p:nvGraphicFramePr>
          <p:cNvPr id="43" name="Chart 42"/>
          <p:cNvGraphicFramePr/>
          <p:nvPr/>
        </p:nvGraphicFramePr>
        <p:xfrm>
          <a:off x="6659880" y="4860925"/>
          <a:ext cx="1701165" cy="15030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Table 66"/>
          <p:cNvGraphicFramePr>
            <a:graphicFrameLocks noGrp="1"/>
          </p:cNvGraphicFramePr>
          <p:nvPr/>
        </p:nvGraphicFramePr>
        <p:xfrm>
          <a:off x="344581" y="260648"/>
          <a:ext cx="1594367" cy="4757842"/>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p>
                      <a:pPr algn="l" fontAlgn="t"/>
                      <a:r>
                        <a:rPr lang="en-US" sz="1400" b="1" u="none" strike="noStrike">
                          <a:solidFill>
                            <a:schemeClr val="bg1"/>
                          </a:solidFill>
                          <a:effectLst/>
                        </a:rPr>
                        <a:t>1. Clean Technologies Shared Vehicles</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2. Availability of Public Transport</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3. Percentage of coverage of NMT network (pedestrian &amp; bicycle)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a:solidFill>
                            <a:schemeClr val="bg1"/>
                          </a:solidFill>
                          <a:effectLst/>
                        </a:rPr>
                        <a:t>4. Level of Air Pollution</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2">
                        <a:lumMod val="40000"/>
                        <a:lumOff val="60000"/>
                      </a:schemeClr>
                    </a:solidFill>
                  </a:tcPr>
                </a:tc>
              </a:tr>
            </a:tbl>
          </a:graphicData>
        </a:graphic>
      </p:graphicFrame>
      <p:grpSp>
        <p:nvGrpSpPr>
          <p:cNvPr id="68" name="Group 67"/>
          <p:cNvGrpSpPr>
            <a:grpSpLocks noChangeAspect="1"/>
          </p:cNvGrpSpPr>
          <p:nvPr/>
        </p:nvGrpSpPr>
        <p:grpSpPr>
          <a:xfrm>
            <a:off x="64071" y="6388474"/>
            <a:ext cx="8297366" cy="389124"/>
            <a:chOff x="621020" y="6417598"/>
            <a:chExt cx="7676346" cy="360000"/>
          </a:xfrm>
        </p:grpSpPr>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621020" y="6417599"/>
              <a:ext cx="275229" cy="359999"/>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896249" y="6417598"/>
              <a:ext cx="274707" cy="360000"/>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1170957" y="6417598"/>
              <a:ext cx="277778" cy="360000"/>
            </a:xfrm>
            <a:prstGeom prst="rect">
              <a:avLst/>
            </a:prstGeom>
          </p:spPr>
        </p:pic>
        <p:pic>
          <p:nvPicPr>
            <p:cNvPr id="72" name="Picture 71"/>
            <p:cNvPicPr>
              <a:picLocks noChangeAspect="1"/>
            </p:cNvPicPr>
            <p:nvPr/>
          </p:nvPicPr>
          <p:blipFill>
            <a:blip r:embed="rId11">
              <a:duotone>
                <a:prstClr val="black"/>
                <a:srgbClr val="D9C3A5">
                  <a:tint val="50000"/>
                  <a:satMod val="180000"/>
                </a:srgbClr>
              </a:duotone>
            </a:blip>
            <a:stretch>
              <a:fillRect/>
            </a:stretch>
          </p:blipFill>
          <p:spPr>
            <a:xfrm>
              <a:off x="1448735" y="6417598"/>
              <a:ext cx="272492" cy="360000"/>
            </a:xfrm>
            <a:prstGeom prst="rect">
              <a:avLst/>
            </a:prstGeom>
          </p:spPr>
        </p:pic>
        <p:pic>
          <p:nvPicPr>
            <p:cNvPr id="73" name="Picture 72"/>
            <p:cNvPicPr>
              <a:picLocks noChangeAspect="1"/>
            </p:cNvPicPr>
            <p:nvPr/>
          </p:nvPicPr>
          <p:blipFill>
            <a:blip r:embed="rId12">
              <a:duotone>
                <a:prstClr val="black"/>
                <a:srgbClr val="D9C3A5">
                  <a:tint val="50000"/>
                  <a:satMod val="180000"/>
                </a:srgbClr>
              </a:duotone>
            </a:blip>
            <a:stretch>
              <a:fillRect/>
            </a:stretch>
          </p:blipFill>
          <p:spPr>
            <a:xfrm>
              <a:off x="1721227" y="6417598"/>
              <a:ext cx="275556" cy="360000"/>
            </a:xfrm>
            <a:prstGeom prst="rect">
              <a:avLst/>
            </a:prstGeom>
          </p:spPr>
        </p:pic>
        <p:pic>
          <p:nvPicPr>
            <p:cNvPr id="74" name="Picture 73"/>
            <p:cNvPicPr>
              <a:picLocks noChangeAspect="1"/>
            </p:cNvPicPr>
            <p:nvPr/>
          </p:nvPicPr>
          <p:blipFill>
            <a:blip r:embed="rId13">
              <a:duotone>
                <a:prstClr val="black"/>
                <a:srgbClr val="D9C3A5">
                  <a:tint val="50000"/>
                  <a:satMod val="180000"/>
                </a:srgbClr>
              </a:duotone>
            </a:blip>
            <a:stretch>
              <a:fillRect/>
            </a:stretch>
          </p:blipFill>
          <p:spPr>
            <a:xfrm>
              <a:off x="1996783" y="6417598"/>
              <a:ext cx="272492" cy="360000"/>
            </a:xfrm>
            <a:prstGeom prst="rect">
              <a:avLst/>
            </a:prstGeom>
          </p:spPr>
        </p:pic>
        <p:pic>
          <p:nvPicPr>
            <p:cNvPr id="75" name="Picture 74"/>
            <p:cNvPicPr>
              <a:picLocks noChangeAspect="1"/>
            </p:cNvPicPr>
            <p:nvPr/>
          </p:nvPicPr>
          <p:blipFill>
            <a:blip r:embed="rId14"/>
            <a:stretch>
              <a:fillRect/>
            </a:stretch>
          </p:blipFill>
          <p:spPr>
            <a:xfrm>
              <a:off x="3641699" y="6417598"/>
              <a:ext cx="275385" cy="360000"/>
            </a:xfrm>
            <a:prstGeom prst="rect">
              <a:avLst/>
            </a:prstGeom>
          </p:spPr>
        </p:pic>
        <p:pic>
          <p:nvPicPr>
            <p:cNvPr id="76" name="Picture 75"/>
            <p:cNvPicPr>
              <a:picLocks noChangeAspect="1"/>
            </p:cNvPicPr>
            <p:nvPr/>
          </p:nvPicPr>
          <p:blipFill>
            <a:blip r:embed="rId15"/>
            <a:stretch>
              <a:fillRect/>
            </a:stretch>
          </p:blipFill>
          <p:spPr>
            <a:xfrm>
              <a:off x="3917084" y="6417598"/>
              <a:ext cx="274433" cy="360000"/>
            </a:xfrm>
            <a:prstGeom prst="rect">
              <a:avLst/>
            </a:prstGeom>
          </p:spPr>
        </p:pic>
        <p:pic>
          <p:nvPicPr>
            <p:cNvPr id="77" name="Picture 76"/>
            <p:cNvPicPr>
              <a:picLocks noChangeAspect="1"/>
            </p:cNvPicPr>
            <p:nvPr/>
          </p:nvPicPr>
          <p:blipFill>
            <a:blip r:embed="rId16"/>
            <a:stretch>
              <a:fillRect/>
            </a:stretch>
          </p:blipFill>
          <p:spPr>
            <a:xfrm>
              <a:off x="4191517" y="6417598"/>
              <a:ext cx="274213" cy="360000"/>
            </a:xfrm>
            <a:prstGeom prst="rect">
              <a:avLst/>
            </a:prstGeom>
          </p:spPr>
        </p:pic>
        <p:pic>
          <p:nvPicPr>
            <p:cNvPr id="78" name="Picture 77"/>
            <p:cNvPicPr>
              <a:picLocks noChangeAspect="1"/>
            </p:cNvPicPr>
            <p:nvPr/>
          </p:nvPicPr>
          <p:blipFill>
            <a:blip r:embed="rId17"/>
            <a:stretch>
              <a:fillRect/>
            </a:stretch>
          </p:blipFill>
          <p:spPr>
            <a:xfrm>
              <a:off x="4738620" y="6417598"/>
              <a:ext cx="274615" cy="360000"/>
            </a:xfrm>
            <a:prstGeom prst="rect">
              <a:avLst/>
            </a:prstGeom>
          </p:spPr>
        </p:pic>
        <p:pic>
          <p:nvPicPr>
            <p:cNvPr id="79" name="Picture 78"/>
            <p:cNvPicPr>
              <a:picLocks noChangeAspect="1"/>
            </p:cNvPicPr>
            <p:nvPr/>
          </p:nvPicPr>
          <p:blipFill>
            <a:blip r:embed="rId18"/>
            <a:stretch>
              <a:fillRect/>
            </a:stretch>
          </p:blipFill>
          <p:spPr>
            <a:xfrm>
              <a:off x="4464590" y="6417598"/>
              <a:ext cx="274030" cy="360000"/>
            </a:xfrm>
            <a:prstGeom prst="rect">
              <a:avLst/>
            </a:prstGeom>
          </p:spPr>
        </p:pic>
        <p:pic>
          <p:nvPicPr>
            <p:cNvPr id="80" name="Picture 79"/>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81" name="Picture 80"/>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82" name="Picture 81"/>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83" name="Picture 82"/>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84" name="Picture 83"/>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85" name="Picture 84"/>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86" name="Picture 85"/>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87" name="Picture 86"/>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88" name="Picture 87"/>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89" name="Picture 88"/>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90" name="Picture 89"/>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91" name="Picture 90"/>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2" name="Picture 91"/>
          <p:cNvPicPr>
            <a:picLocks noChangeAspect="1"/>
          </p:cNvPicPr>
          <p:nvPr/>
        </p:nvPicPr>
        <p:blipFill>
          <a:blip r:embed="rId31">
            <a:duotone>
              <a:prstClr val="black"/>
              <a:srgbClr val="D9C3A5">
                <a:tint val="50000"/>
                <a:satMod val="180000"/>
              </a:srgbClr>
            </a:duotone>
          </a:blip>
          <a:stretch>
            <a:fillRect/>
          </a:stretch>
        </p:blipFill>
        <p:spPr>
          <a:xfrm>
            <a:off x="1845671" y="6388474"/>
            <a:ext cx="295734" cy="389124"/>
          </a:xfrm>
          <a:prstGeom prst="rect">
            <a:avLst/>
          </a:prstGeom>
        </p:spPr>
      </p:pic>
      <p:pic>
        <p:nvPicPr>
          <p:cNvPr id="93" name="Picture 92"/>
          <p:cNvPicPr>
            <a:picLocks noChangeAspect="1"/>
          </p:cNvPicPr>
          <p:nvPr/>
        </p:nvPicPr>
        <p:blipFill>
          <a:blip r:embed="rId32">
            <a:duotone>
              <a:prstClr val="black"/>
              <a:srgbClr val="D9C3A5">
                <a:tint val="50000"/>
                <a:satMod val="180000"/>
              </a:srgbClr>
            </a:duotone>
          </a:blip>
          <a:stretch>
            <a:fillRect/>
          </a:stretch>
        </p:blipFill>
        <p:spPr>
          <a:xfrm>
            <a:off x="2439149" y="6388474"/>
            <a:ext cx="297565" cy="389124"/>
          </a:xfrm>
          <a:prstGeom prst="rect">
            <a:avLst/>
          </a:prstGeom>
        </p:spPr>
      </p:pic>
      <p:pic>
        <p:nvPicPr>
          <p:cNvPr id="94" name="Picture 93"/>
          <p:cNvPicPr>
            <a:picLocks noChangeAspect="1"/>
          </p:cNvPicPr>
          <p:nvPr/>
        </p:nvPicPr>
        <p:blipFill>
          <a:blip r:embed="rId33">
            <a:duotone>
              <a:prstClr val="black"/>
              <a:srgbClr val="D9C3A5">
                <a:tint val="50000"/>
                <a:satMod val="180000"/>
              </a:srgbClr>
            </a:duotone>
          </a:blip>
          <a:stretch>
            <a:fillRect/>
          </a:stretch>
        </p:blipFill>
        <p:spPr>
          <a:xfrm>
            <a:off x="3034601" y="6388474"/>
            <a:ext cx="294005" cy="389255"/>
          </a:xfrm>
          <a:prstGeom prst="rect">
            <a:avLst/>
          </a:prstGeom>
        </p:spPr>
      </p:pic>
      <p:pic>
        <p:nvPicPr>
          <p:cNvPr id="95" name="Picture 94"/>
          <p:cNvPicPr>
            <a:picLocks noChangeAspect="1"/>
          </p:cNvPicPr>
          <p:nvPr/>
        </p:nvPicPr>
        <p:blipFill>
          <a:blip r:embed="rId34">
            <a:duotone>
              <a:prstClr val="black"/>
              <a:srgbClr val="D9C3A5">
                <a:tint val="50000"/>
                <a:satMod val="180000"/>
              </a:srgbClr>
            </a:duotone>
          </a:blip>
          <a:stretch>
            <a:fillRect/>
          </a:stretch>
        </p:blipFill>
        <p:spPr>
          <a:xfrm>
            <a:off x="2141156" y="6388474"/>
            <a:ext cx="295909" cy="388621"/>
          </a:xfrm>
          <a:prstGeom prst="rect">
            <a:avLst/>
          </a:prstGeom>
        </p:spPr>
      </p:pic>
      <p:pic>
        <p:nvPicPr>
          <p:cNvPr id="96" name="Picture 95"/>
          <p:cNvPicPr>
            <a:picLocks noChangeAspect="1"/>
          </p:cNvPicPr>
          <p:nvPr/>
        </p:nvPicPr>
        <p:blipFill>
          <a:blip r:embed="rId35">
            <a:duotone>
              <a:prstClr val="black"/>
              <a:srgbClr val="D9C3A5">
                <a:tint val="50000"/>
                <a:satMod val="180000"/>
              </a:srgbClr>
            </a:duotone>
          </a:blip>
          <a:stretch>
            <a:fillRect/>
          </a:stretch>
        </p:blipFill>
        <p:spPr>
          <a:xfrm>
            <a:off x="2739635" y="6388474"/>
            <a:ext cx="294245" cy="389124"/>
          </a:xfrm>
          <a:prstGeom prst="rect">
            <a:avLst/>
          </a:prstGeom>
        </p:spPr>
      </p:pic>
      <p:pic>
        <p:nvPicPr>
          <p:cNvPr id="97" name="Picture 2" descr="E:\GCA\ADMIN\EXPANSION\ADMISSION PROSPECTUS\2022-23\JUST LOGO.jpg"/>
          <p:cNvPicPr>
            <a:picLocks noChangeAspect="1" noChangeArrowheads="1"/>
          </p:cNvPicPr>
          <p:nvPr/>
        </p:nvPicPr>
        <p:blipFill>
          <a:blip r:embed="rId36">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9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4075" y="260350"/>
          <a:ext cx="6400165" cy="56388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a:t>Case Studies &amp; Research</a:t>
                      </a:r>
                      <a:endParaRPr lang="en-US" altLang="en-GB"/>
                    </a:p>
                  </a:txBody>
                  <a:tcPr anchor="t" anchorCtr="0">
                    <a:solidFill>
                      <a:srgbClr val="F3744B"/>
                    </a:solidFill>
                  </a:tcPr>
                </a:tc>
              </a:tr>
              <a:tr h="381000">
                <a:tc>
                  <a:txBody>
                    <a:bodyPr/>
                    <a:p>
                      <a:pPr>
                        <a:buNone/>
                      </a:pPr>
                      <a:r>
                        <a:rPr lang="en-US" altLang="en-GB" b="1">
                          <a:solidFill>
                            <a:schemeClr val="bg1"/>
                          </a:solidFill>
                        </a:rPr>
                        <a:t>Energy Efficiency Strategies in Urban Planning of Cites </a:t>
                      </a:r>
                      <a:endParaRPr lang="en-US" altLang="en-GB" b="1">
                        <a:solidFill>
                          <a:schemeClr val="bg1"/>
                        </a:solidFill>
                      </a:endParaRPr>
                    </a:p>
                    <a:p>
                      <a:pPr>
                        <a:buNone/>
                      </a:pPr>
                      <a:r>
                        <a:rPr lang="en-US" altLang="en-GB" b="1">
                          <a:solidFill>
                            <a:schemeClr val="bg1"/>
                          </a:solidFill>
                        </a:rPr>
                        <a:t>Heba Allah E.E. Khalil , Cairo University, Giza, Cairo, Egypt.</a:t>
                      </a:r>
                      <a:endParaRPr lang="en-US" altLang="en-GB" b="1">
                        <a:solidFill>
                          <a:schemeClr val="bg1"/>
                        </a:solidFill>
                      </a:endParaRPr>
                    </a:p>
                  </a:txBody>
                  <a:tcPr anchor="t" anchorCtr="0">
                    <a:solidFill>
                      <a:srgbClr val="F3744B"/>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Cities and Energy Consumption: The micro level</a:t>
                      </a:r>
                      <a:endParaRPr lang="en-US" altLang="en-GB">
                        <a:solidFill>
                          <a:schemeClr val="bg1"/>
                        </a:solidFill>
                      </a:endParaRPr>
                    </a:p>
                  </a:txBody>
                  <a:tcPr anchor="t" anchorCtr="0">
                    <a:solidFill>
                      <a:srgbClr val="F3744B"/>
                    </a:solidFill>
                  </a:tcPr>
                </a:tc>
              </a:tr>
              <a:tr h="381000">
                <a:tc>
                  <a:txBody>
                    <a:bodyPr/>
                    <a:p>
                      <a:pPr>
                        <a:buNone/>
                      </a:pPr>
                      <a:r>
                        <a:rPr lang="en-US" altLang="en-GB">
                          <a:solidFill>
                            <a:schemeClr val="bg1"/>
                          </a:solidFill>
                        </a:rPr>
                        <a:t>Mainly there are four distinct consumption categories: energy use for cooling/heating and operating the house; energy use for everyday travel; energy use for long leisure-time travel by plane; and, energy use for long leisure-time travel by car</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descr="C:\Users\Gautam\Documents\MARCH\Sem01\Urban Morphology Studio\Data\Clipart\0002.png0002"/>
          <p:cNvPicPr>
            <a:picLocks noChangeAspect="1"/>
          </p:cNvPicPr>
          <p:nvPr/>
        </p:nvPicPr>
        <p:blipFill>
          <a:blip r:embed="rId2"/>
          <a:srcRect/>
          <a:stretch>
            <a:fillRect/>
          </a:stretch>
        </p:blipFill>
        <p:spPr>
          <a:xfrm>
            <a:off x="2267585" y="1419543"/>
            <a:ext cx="2614295" cy="2019935"/>
          </a:xfrm>
          <a:prstGeom prst="rect">
            <a:avLst/>
          </a:prstGeom>
          <a:effectLst/>
        </p:spPr>
      </p:pic>
      <p:grpSp>
        <p:nvGrpSpPr>
          <p:cNvPr id="19" name="Group 18"/>
          <p:cNvGrpSpPr>
            <a:grpSpLocks noChangeAspect="1"/>
          </p:cNvGrpSpPr>
          <p:nvPr/>
        </p:nvGrpSpPr>
        <p:grpSpPr>
          <a:xfrm>
            <a:off x="64071" y="6388474"/>
            <a:ext cx="8297366" cy="389255"/>
            <a:chOff x="621020" y="6417598"/>
            <a:chExt cx="7676346" cy="360121"/>
          </a:xfrm>
        </p:grpSpPr>
        <p:pic>
          <p:nvPicPr>
            <p:cNvPr id="35" name="Picture 34"/>
            <p:cNvPicPr>
              <a:picLocks noChangeAspect="1"/>
            </p:cNvPicPr>
            <p:nvPr/>
          </p:nvPicPr>
          <p:blipFill>
            <a:blip r:embed="rId3"/>
            <a:stretch>
              <a:fillRect/>
            </a:stretch>
          </p:blipFill>
          <p:spPr>
            <a:xfrm>
              <a:off x="621020" y="6417599"/>
              <a:ext cx="275229" cy="359999"/>
            </a:xfrm>
            <a:prstGeom prst="rect">
              <a:avLst/>
            </a:prstGeom>
          </p:spPr>
        </p:pic>
        <p:pic>
          <p:nvPicPr>
            <p:cNvPr id="37" name="Picture 36"/>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48158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Compact Vs Dispersed development</a:t>
                      </a:r>
                      <a:endParaRPr lang="en-US" altLang="en-GB" b="0">
                        <a:solidFill>
                          <a:schemeClr val="bg1"/>
                        </a:solidFill>
                      </a:endParaRPr>
                    </a:p>
                  </a:txBody>
                  <a:tcPr anchor="t" anchorCtr="0">
                    <a:solidFill>
                      <a:srgbClr val="F3744B"/>
                    </a:solidFill>
                  </a:tcPr>
                </a:tc>
              </a:tr>
              <a:tr h="381000">
                <a:tc>
                  <a:txBody>
                    <a:bodyPr/>
                    <a:p>
                      <a:pPr>
                        <a:buNone/>
                      </a:pPr>
                      <a:r>
                        <a:rPr lang="en-US" altLang="en-GB">
                          <a:solidFill>
                            <a:schemeClr val="bg1"/>
                          </a:solidFill>
                        </a:rPr>
                        <a:t>Following characteristics are favorable for reducing energy use per capita: high population density for the city as a whole; high density within each residential area; centralized settlement within cities and towns (i.e.higher density in the inner part than on the fringe); centralized workplace location; low parking capacity at workplaces; decentralized concentration at the regional level; and, a high population for each city.</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Density</a:t>
                      </a:r>
                      <a:endParaRPr lang="en-US" altLang="en-GB">
                        <a:solidFill>
                          <a:schemeClr val="bg1"/>
                        </a:solidFill>
                      </a:endParaRPr>
                    </a:p>
                  </a:txBody>
                  <a:tcPr anchor="t" anchorCtr="0">
                    <a:solidFill>
                      <a:srgbClr val="F3744B"/>
                    </a:solidFill>
                  </a:tcPr>
                </a:tc>
              </a:tr>
              <a:tr h="381000">
                <a:tc>
                  <a:txBody>
                    <a:bodyPr/>
                    <a:p>
                      <a:pPr>
                        <a:buNone/>
                      </a:pPr>
                      <a:r>
                        <a:rPr lang="en-US" altLang="en-GB">
                          <a:solidFill>
                            <a:schemeClr val="bg1"/>
                          </a:solidFill>
                        </a:rPr>
                        <a:t>It can help protect agricultural land from urbanization</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Built forms that facilitate higher net densities may result in significant reductions in energy demands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Energy use within buildings can be reduced by passive solar architecture, superior insulation, and energy-saving technology</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Decreased pollution from vehicle exhausts can be achieved as a result of a </a:t>
                      </a:r>
                      <a:r>
                        <a:rPr lang="en-US" altLang="en-GB">
                          <a:solidFill>
                            <a:srgbClr val="F3744B"/>
                          </a:solidFill>
                        </a:rPr>
                        <a:t>decline in the use of cars</a:t>
                      </a:r>
                      <a:r>
                        <a:rPr lang="en-US" altLang="en-GB">
                          <a:solidFill>
                            <a:schemeClr val="bg1"/>
                          </a:solidFill>
                        </a:rPr>
                        <a:t>, </a:t>
                      </a:r>
                      <a:r>
                        <a:rPr lang="en-US" altLang="en-GB">
                          <a:solidFill>
                            <a:srgbClr val="F3744B"/>
                          </a:solidFill>
                        </a:rPr>
                        <a:t>the mixing of land uses</a:t>
                      </a:r>
                      <a:r>
                        <a:rPr lang="en-US" altLang="en-GB">
                          <a:solidFill>
                            <a:schemeClr val="bg1"/>
                          </a:solidFill>
                        </a:rPr>
                        <a:t>, the provision of efficient and accessible </a:t>
                      </a:r>
                      <a:r>
                        <a:rPr lang="en-US" altLang="en-GB">
                          <a:solidFill>
                            <a:srgbClr val="F3744B"/>
                          </a:solidFill>
                        </a:rPr>
                        <a:t>public transportation, and walking</a:t>
                      </a:r>
                      <a:endParaRPr lang="en-US" altLang="en-GB">
                        <a:solidFill>
                          <a:srgbClr val="F3744B"/>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19" name="Group 18"/>
          <p:cNvGrpSpPr>
            <a:grpSpLocks noChangeAspect="1"/>
          </p:cNvGrpSpPr>
          <p:nvPr/>
        </p:nvGrpSpPr>
        <p:grpSpPr>
          <a:xfrm>
            <a:off x="64071" y="6388474"/>
            <a:ext cx="8297366" cy="389255"/>
            <a:chOff x="621020" y="6417598"/>
            <a:chExt cx="7676346" cy="360121"/>
          </a:xfrm>
        </p:grpSpPr>
        <p:pic>
          <p:nvPicPr>
            <p:cNvPr id="35" name="Picture 34"/>
            <p:cNvPicPr>
              <a:picLocks noChangeAspect="1"/>
            </p:cNvPicPr>
            <p:nvPr/>
          </p:nvPicPr>
          <p:blipFill>
            <a:blip r:embed="rId2"/>
            <a:stretch>
              <a:fillRect/>
            </a:stretch>
          </p:blipFill>
          <p:spPr>
            <a:xfrm>
              <a:off x="621020" y="6417599"/>
              <a:ext cx="275229" cy="359999"/>
            </a:xfrm>
            <a:prstGeom prst="rect">
              <a:avLst/>
            </a:prstGeom>
          </p:spPr>
        </p:pic>
        <p:pic>
          <p:nvPicPr>
            <p:cNvPr id="37" name="Picture 36"/>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9" name="Picture 38"/>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MG-20220829-WA0010"/>
          <p:cNvPicPr>
            <a:picLocks noChangeAspect="1"/>
          </p:cNvPicPr>
          <p:nvPr/>
        </p:nvPicPr>
        <p:blipFill>
          <a:blip r:embed="rId1"/>
          <a:stretch>
            <a:fillRect/>
          </a:stretch>
        </p:blipFill>
        <p:spPr>
          <a:xfrm>
            <a:off x="1923415" y="2599055"/>
            <a:ext cx="2868295" cy="3609340"/>
          </a:xfrm>
          <a:prstGeom prst="rect">
            <a:avLst/>
          </a:prstGeom>
        </p:spPr>
      </p:pic>
      <p:pic>
        <p:nvPicPr>
          <p:cNvPr id="12" name="Picture 11" descr="20221013_090000"/>
          <p:cNvPicPr>
            <a:picLocks noChangeAspect="1"/>
          </p:cNvPicPr>
          <p:nvPr/>
        </p:nvPicPr>
        <p:blipFill>
          <a:blip r:embed="rId2"/>
          <a:stretch>
            <a:fillRect/>
          </a:stretch>
        </p:blipFill>
        <p:spPr>
          <a:xfrm>
            <a:off x="107315" y="116840"/>
            <a:ext cx="2912745" cy="2568575"/>
          </a:xfrm>
          <a:prstGeom prst="rect">
            <a:avLst/>
          </a:prstGeom>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4">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5">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6">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7">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8">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PROFILE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sym typeface="+mn-ea"/>
              </a:rPr>
              <a:t>WARD 20</a:t>
            </a:r>
            <a:endParaRPr lang="en-IN" sz="1200" b="1" dirty="0">
              <a:effectLst>
                <a:outerShdw blurRad="38100" dist="38100" dir="2700000" algn="tl">
                  <a:srgbClr val="000000">
                    <a:alpha val="43137"/>
                  </a:srgbClr>
                </a:outerShdw>
              </a:effectLst>
            </a:endParaRPr>
          </a:p>
        </p:txBody>
      </p:sp>
      <p:pic>
        <p:nvPicPr>
          <p:cNvPr id="36" name="Picture 35" descr="malawalk_pm_book"/>
          <p:cNvPicPr>
            <a:picLocks noChangeAspect="1"/>
          </p:cNvPicPr>
          <p:nvPr/>
        </p:nvPicPr>
        <p:blipFill>
          <a:blip r:embed="rId31"/>
          <a:srcRect/>
          <a:stretch>
            <a:fillRect/>
          </a:stretch>
        </p:blipFill>
        <p:spPr>
          <a:xfrm>
            <a:off x="35560" y="786765"/>
            <a:ext cx="4824730" cy="5601970"/>
          </a:xfrm>
          <a:prstGeom prst="rect">
            <a:avLst/>
          </a:prstGeom>
        </p:spPr>
      </p:pic>
      <p:sp>
        <p:nvSpPr>
          <p:cNvPr id="42" name="Text Box 41"/>
          <p:cNvSpPr txBox="1"/>
          <p:nvPr/>
        </p:nvSpPr>
        <p:spPr>
          <a:xfrm>
            <a:off x="5507990" y="3141345"/>
            <a:ext cx="2179320" cy="213995"/>
          </a:xfrm>
          <a:prstGeom prst="rect">
            <a:avLst/>
          </a:prstGeom>
          <a:noFill/>
        </p:spPr>
        <p:txBody>
          <a:bodyPr wrap="square" rtlCol="0">
            <a:spAutoFit/>
          </a:bodyPr>
          <a:p>
            <a:pPr algn="r"/>
            <a:r>
              <a:rPr lang="en-US" altLang="en-GB" sz="800">
                <a:solidFill>
                  <a:schemeClr val="bg1">
                    <a:lumMod val="75000"/>
                  </a:schemeClr>
                </a:solidFill>
              </a:rPr>
              <a:t>PIC CREDIT WINTI RODRIGUES</a:t>
            </a:r>
            <a:endParaRPr lang="en-US" altLang="en-GB" sz="800">
              <a:solidFill>
                <a:schemeClr val="bg1">
                  <a:lumMod val="75000"/>
                </a:schemeClr>
              </a:solidFill>
            </a:endParaRPr>
          </a:p>
        </p:txBody>
      </p:sp>
      <p:pic>
        <p:nvPicPr>
          <p:cNvPr id="2" name="Picture 1" descr="20220905_133313"/>
          <p:cNvPicPr>
            <a:picLocks noChangeAspect="1"/>
          </p:cNvPicPr>
          <p:nvPr/>
        </p:nvPicPr>
        <p:blipFill>
          <a:blip r:embed="rId32"/>
          <a:srcRect/>
          <a:stretch>
            <a:fillRect/>
          </a:stretch>
        </p:blipFill>
        <p:spPr>
          <a:xfrm>
            <a:off x="4932045" y="599440"/>
            <a:ext cx="3703955" cy="2836545"/>
          </a:xfrm>
          <a:prstGeom prst="rect">
            <a:avLst/>
          </a:prstGeom>
        </p:spPr>
      </p:pic>
      <p:pic>
        <p:nvPicPr>
          <p:cNvPr id="35" name="Picture 34" descr="20220905_133408"/>
          <p:cNvPicPr>
            <a:picLocks noChangeAspect="1"/>
          </p:cNvPicPr>
          <p:nvPr/>
        </p:nvPicPr>
        <p:blipFill>
          <a:blip r:embed="rId33"/>
          <a:srcRect/>
          <a:stretch>
            <a:fillRect/>
          </a:stretch>
        </p:blipFill>
        <p:spPr>
          <a:xfrm>
            <a:off x="4921885" y="3540760"/>
            <a:ext cx="2728595" cy="2667635"/>
          </a:xfrm>
          <a:prstGeom prst="rect">
            <a:avLst/>
          </a:prstGeom>
        </p:spPr>
      </p:pic>
      <p:pic>
        <p:nvPicPr>
          <p:cNvPr id="1026"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ard 19 20 28 autos"/>
          <p:cNvPicPr>
            <a:picLocks noChangeAspect="1"/>
          </p:cNvPicPr>
          <p:nvPr/>
        </p:nvPicPr>
        <p:blipFill>
          <a:blip r:embed="rId1"/>
          <a:stretch>
            <a:fillRect/>
          </a:stretch>
        </p:blipFill>
        <p:spPr>
          <a:xfrm>
            <a:off x="316230" y="188595"/>
            <a:ext cx="8296275" cy="5877560"/>
          </a:xfrm>
          <a:prstGeom prst="rect">
            <a:avLst/>
          </a:prstGeom>
          <a:ln>
            <a:noFill/>
          </a:ln>
        </p:spPr>
      </p:pic>
      <p:sp>
        <p:nvSpPr>
          <p:cNvPr id="12" name="Rectangles 11"/>
          <p:cNvSpPr/>
          <p:nvPr/>
        </p:nvSpPr>
        <p:spPr>
          <a:xfrm>
            <a:off x="467360" y="1700530"/>
            <a:ext cx="1152525" cy="1368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graphicFrame>
        <p:nvGraphicFramePr>
          <p:cNvPr id="3" name="Table 2"/>
          <p:cNvGraphicFramePr/>
          <p:nvPr/>
        </p:nvGraphicFramePr>
        <p:xfrm>
          <a:off x="2123440" y="260350"/>
          <a:ext cx="6400165" cy="48158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Vehicle presence at a given point of time</a:t>
                      </a:r>
                      <a:endParaRPr lang="en-US" altLang="en-GB" b="0">
                        <a:solidFill>
                          <a:schemeClr val="bg1"/>
                        </a:solidFill>
                      </a:endParaRPr>
                    </a:p>
                  </a:txBody>
                  <a:tcPr anchor="t" anchorCtr="0">
                    <a:solidFill>
                      <a:srgbClr val="F3744B"/>
                    </a:solidFill>
                  </a:tcPr>
                </a:tc>
              </a:tr>
            </a:tbl>
          </a:graphicData>
        </a:graphic>
      </p:graphicFrame>
      <p:pic>
        <p:nvPicPr>
          <p:cNvPr id="47" name="Picture 2" descr="E:\GCA\ADMIN\EXPANSION\ADMISSION PROSPECTUS\2022-23\JUST LOGO.jpg"/>
          <p:cNvPicPr>
            <a:picLocks noChangeAspect="1" noChangeArrowheads="1"/>
          </p:cNvPicPr>
          <p:nvPr/>
        </p:nvPicPr>
        <p:blipFill>
          <a:blip r:embed="rId2">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descr="Ward 19 20 28 autos"/>
          <p:cNvPicPr>
            <a:picLocks noChangeAspect="1"/>
          </p:cNvPicPr>
          <p:nvPr/>
        </p:nvPicPr>
        <p:blipFill>
          <a:blip r:embed="rId1"/>
          <a:srcRect l="1967" t="13429" r="84462" b="52506"/>
          <a:stretch>
            <a:fillRect/>
          </a:stretch>
        </p:blipFill>
        <p:spPr>
          <a:xfrm>
            <a:off x="494030" y="981075"/>
            <a:ext cx="1125855" cy="2002155"/>
          </a:xfrm>
          <a:prstGeom prst="rect">
            <a:avLst/>
          </a:prstGeom>
          <a:ln>
            <a:noFill/>
          </a:ln>
        </p:spPr>
      </p:pic>
      <p:grpSp>
        <p:nvGrpSpPr>
          <p:cNvPr id="10" name="Group 9"/>
          <p:cNvGrpSpPr>
            <a:grpSpLocks noChangeAspect="1"/>
          </p:cNvGrpSpPr>
          <p:nvPr/>
        </p:nvGrpSpPr>
        <p:grpSpPr>
          <a:xfrm>
            <a:off x="64071" y="6388474"/>
            <a:ext cx="8297366" cy="389255"/>
            <a:chOff x="621020" y="6417598"/>
            <a:chExt cx="7676346" cy="360121"/>
          </a:xfrm>
        </p:grpSpPr>
        <p:pic>
          <p:nvPicPr>
            <p:cNvPr id="35" name="Picture 34"/>
            <p:cNvPicPr>
              <a:picLocks noChangeAspect="1"/>
            </p:cNvPicPr>
            <p:nvPr/>
          </p:nvPicPr>
          <p:blipFill>
            <a:blip r:embed="rId3"/>
            <a:stretch>
              <a:fillRect/>
            </a:stretch>
          </p:blipFill>
          <p:spPr>
            <a:xfrm>
              <a:off x="621020" y="6417599"/>
              <a:ext cx="275229" cy="359999"/>
            </a:xfrm>
            <a:prstGeom prst="rect">
              <a:avLst/>
            </a:prstGeom>
          </p:spPr>
        </p:pic>
        <p:pic>
          <p:nvPicPr>
            <p:cNvPr id="37" name="Picture 36"/>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1453515" y="836930"/>
            <a:ext cx="5304155" cy="5441950"/>
          </a:xfrm>
          <a:prstGeom prst="rect">
            <a:avLst/>
          </a:prstGeom>
        </p:spPr>
      </p:pic>
      <p:graphicFrame>
        <p:nvGraphicFramePr>
          <p:cNvPr id="3" name="Table 2"/>
          <p:cNvGraphicFramePr/>
          <p:nvPr/>
        </p:nvGraphicFramePr>
        <p:xfrm>
          <a:off x="2123440" y="260350"/>
          <a:ext cx="6400165" cy="48158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Land Use</a:t>
                      </a:r>
                      <a:endParaRPr lang="en-US" altLang="en-GB" b="0">
                        <a:solidFill>
                          <a:schemeClr val="bg1"/>
                        </a:solidFill>
                      </a:endParaRPr>
                    </a:p>
                  </a:txBody>
                  <a:tcPr anchor="t" anchorCtr="0">
                    <a:solidFill>
                      <a:srgbClr val="F3744B"/>
                    </a:solidFill>
                  </a:tcPr>
                </a:tc>
              </a:tr>
            </a:tbl>
          </a:graphicData>
        </a:graphic>
      </p:graphicFrame>
      <p:pic>
        <p:nvPicPr>
          <p:cNvPr id="47" name="Picture 2" descr="E:\GCA\ADMIN\EXPANSION\ADMISSION PROSPECTUS\2022-23\JUST LOGO.jpg"/>
          <p:cNvPicPr>
            <a:picLocks noChangeAspect="1" noChangeArrowheads="1"/>
          </p:cNvPicPr>
          <p:nvPr/>
        </p:nvPicPr>
        <p:blipFill>
          <a:blip r:embed="rId2">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3"/>
          <a:stretch>
            <a:fillRect/>
          </a:stretch>
        </p:blipFill>
        <p:spPr>
          <a:xfrm>
            <a:off x="6744970" y="1787525"/>
            <a:ext cx="1473200" cy="2590165"/>
          </a:xfrm>
          <a:prstGeom prst="rect">
            <a:avLst/>
          </a:prstGeom>
        </p:spPr>
      </p:pic>
      <p:pic>
        <p:nvPicPr>
          <p:cNvPr id="35" name="Picture 34"/>
          <p:cNvPicPr>
            <a:picLocks noChangeAspect="1"/>
          </p:cNvPicPr>
          <p:nvPr/>
        </p:nvPicPr>
        <p:blipFill>
          <a:blip r:embed="rId4"/>
          <a:stretch>
            <a:fillRect/>
          </a:stretch>
        </p:blipFill>
        <p:spPr>
          <a:xfrm>
            <a:off x="5882640" y="4653280"/>
            <a:ext cx="704215" cy="732790"/>
          </a:xfrm>
          <a:prstGeom prst="rect">
            <a:avLst/>
          </a:prstGeom>
        </p:spPr>
      </p:pic>
      <p:grpSp>
        <p:nvGrpSpPr>
          <p:cNvPr id="37" name="Group 36"/>
          <p:cNvGrpSpPr>
            <a:grpSpLocks noChangeAspect="1"/>
          </p:cNvGrpSpPr>
          <p:nvPr/>
        </p:nvGrpSpPr>
        <p:grpSpPr>
          <a:xfrm>
            <a:off x="64071" y="6388474"/>
            <a:ext cx="8297366" cy="389255"/>
            <a:chOff x="621020" y="6417598"/>
            <a:chExt cx="7676346" cy="360121"/>
          </a:xfrm>
        </p:grpSpPr>
        <p:pic>
          <p:nvPicPr>
            <p:cNvPr id="38" name="Picture 37"/>
            <p:cNvPicPr>
              <a:picLocks noChangeAspect="1"/>
            </p:cNvPicPr>
            <p:nvPr/>
          </p:nvPicPr>
          <p:blipFill>
            <a:blip r:embed="rId5"/>
            <a:stretch>
              <a:fillRect/>
            </a:stretch>
          </p:blipFill>
          <p:spPr>
            <a:xfrm>
              <a:off x="621020" y="6417599"/>
              <a:ext cx="275229" cy="359999"/>
            </a:xfrm>
            <a:prstGeom prst="rect">
              <a:avLst/>
            </a:prstGeom>
          </p:spPr>
        </p:pic>
        <p:pic>
          <p:nvPicPr>
            <p:cNvPr id="39" name="Picture 38"/>
            <p:cNvPicPr>
              <a:picLocks noChangeAspect="1"/>
            </p:cNvPicPr>
            <p:nvPr/>
          </p:nvPicPr>
          <p:blipFill>
            <a:blip r:embed="rId6"/>
            <a:stretch>
              <a:fillRect/>
            </a:stretch>
          </p:blipFill>
          <p:spPr>
            <a:xfrm>
              <a:off x="896249" y="6417598"/>
              <a:ext cx="274707" cy="360000"/>
            </a:xfrm>
            <a:prstGeom prst="rect">
              <a:avLst/>
            </a:prstGeom>
          </p:spPr>
        </p:pic>
        <p:pic>
          <p:nvPicPr>
            <p:cNvPr id="40" name="Picture 39"/>
            <p:cNvPicPr>
              <a:picLocks noChangeAspect="1"/>
            </p:cNvPicPr>
            <p:nvPr/>
          </p:nvPicPr>
          <p:blipFill>
            <a:blip r:embed="rId7"/>
            <a:stretch>
              <a:fillRect/>
            </a:stretch>
          </p:blipFill>
          <p:spPr>
            <a:xfrm>
              <a:off x="1170957" y="6417598"/>
              <a:ext cx="277778" cy="360000"/>
            </a:xfrm>
            <a:prstGeom prst="rect">
              <a:avLst/>
            </a:prstGeom>
          </p:spPr>
        </p:pic>
        <p:pic>
          <p:nvPicPr>
            <p:cNvPr id="41" name="Picture 40"/>
            <p:cNvPicPr>
              <a:picLocks noChangeAspect="1"/>
            </p:cNvPicPr>
            <p:nvPr/>
          </p:nvPicPr>
          <p:blipFill>
            <a:blip r:embed="rId8"/>
            <a:stretch>
              <a:fillRect/>
            </a:stretch>
          </p:blipFill>
          <p:spPr>
            <a:xfrm>
              <a:off x="1448735" y="6417598"/>
              <a:ext cx="272492" cy="360000"/>
            </a:xfrm>
            <a:prstGeom prst="rect">
              <a:avLst/>
            </a:prstGeom>
          </p:spPr>
        </p:pic>
        <p:pic>
          <p:nvPicPr>
            <p:cNvPr id="42" name="Picture 41"/>
            <p:cNvPicPr>
              <a:picLocks noChangeAspect="1"/>
            </p:cNvPicPr>
            <p:nvPr/>
          </p:nvPicPr>
          <p:blipFill>
            <a:blip r:embed="rId9"/>
            <a:stretch>
              <a:fillRect/>
            </a:stretch>
          </p:blipFill>
          <p:spPr>
            <a:xfrm>
              <a:off x="1721227" y="6417598"/>
              <a:ext cx="275556" cy="360000"/>
            </a:xfrm>
            <a:prstGeom prst="rect">
              <a:avLst/>
            </a:prstGeom>
          </p:spPr>
        </p:pic>
        <p:pic>
          <p:nvPicPr>
            <p:cNvPr id="43" name="Picture 42"/>
            <p:cNvPicPr>
              <a:picLocks noChangeAspect="1"/>
            </p:cNvPicPr>
            <p:nvPr/>
          </p:nvPicPr>
          <p:blipFill>
            <a:blip r:embed="rId10"/>
            <a:stretch>
              <a:fillRect/>
            </a:stretch>
          </p:blipFill>
          <p:spPr>
            <a:xfrm>
              <a:off x="1996783" y="6417598"/>
              <a:ext cx="272492"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2269275" y="6417598"/>
              <a:ext cx="273600" cy="360000"/>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818334" y="6417598"/>
              <a:ext cx="275294" cy="360000"/>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369219" y="6417598"/>
              <a:ext cx="272000" cy="360121"/>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2542645" y="6417598"/>
              <a:ext cx="273762" cy="359534"/>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096330" y="6417598"/>
              <a:ext cx="272222"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31">
              <a:duotone>
                <a:prstClr val="black"/>
                <a:srgbClr val="D9C3A5">
                  <a:tint val="50000"/>
                  <a:satMod val="180000"/>
                </a:srgbClr>
              </a:duotone>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32">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55168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Public Transportation &amp; Walking</a:t>
                      </a:r>
                      <a:endParaRPr lang="en-US" altLang="en-GB" b="0">
                        <a:solidFill>
                          <a:schemeClr val="bg1"/>
                        </a:solidFill>
                      </a:endParaRPr>
                    </a:p>
                  </a:txBody>
                  <a:tcPr anchor="t" anchorCtr="0">
                    <a:solidFill>
                      <a:srgbClr val="F3744B"/>
                    </a:solidFill>
                  </a:tcPr>
                </a:tc>
              </a:tr>
              <a:tr h="381000">
                <a:tc>
                  <a:txBody>
                    <a:bodyPr/>
                    <a:p>
                      <a:pPr>
                        <a:buNone/>
                      </a:pPr>
                      <a:r>
                        <a:rPr lang="en-US" altLang="en-GB">
                          <a:solidFill>
                            <a:schemeClr val="bg1"/>
                          </a:solidFill>
                        </a:rPr>
                        <a:t>Ward 28(Patto)</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descr="Ward 28"/>
          <p:cNvPicPr>
            <a:picLocks noChangeAspect="1"/>
          </p:cNvPicPr>
          <p:nvPr/>
        </p:nvPicPr>
        <p:blipFill>
          <a:blip r:embed="rId2"/>
          <a:stretch>
            <a:fillRect/>
          </a:stretch>
        </p:blipFill>
        <p:spPr>
          <a:xfrm>
            <a:off x="2051685" y="1050290"/>
            <a:ext cx="6553835" cy="4613275"/>
          </a:xfrm>
          <a:prstGeom prst="rect">
            <a:avLst/>
          </a:prstGeom>
        </p:spPr>
      </p:pic>
      <p:pic>
        <p:nvPicPr>
          <p:cNvPr id="35" name="Picture 34"/>
          <p:cNvPicPr>
            <a:picLocks noChangeAspect="1"/>
          </p:cNvPicPr>
          <p:nvPr/>
        </p:nvPicPr>
        <p:blipFill>
          <a:blip r:embed="rId3"/>
          <a:stretch>
            <a:fillRect/>
          </a:stretch>
        </p:blipFill>
        <p:spPr>
          <a:xfrm>
            <a:off x="6676390" y="1340485"/>
            <a:ext cx="610870" cy="635635"/>
          </a:xfrm>
          <a:prstGeom prst="rect">
            <a:avLst/>
          </a:prstGeom>
        </p:spPr>
      </p:pic>
      <p:pic>
        <p:nvPicPr>
          <p:cNvPr id="19" name="Picture 18" descr="trees_20220922105122105"/>
          <p:cNvPicPr>
            <a:picLocks noChangeAspect="1"/>
          </p:cNvPicPr>
          <p:nvPr/>
        </p:nvPicPr>
        <p:blipFill>
          <a:blip r:embed="rId4"/>
          <a:srcRect l="16835"/>
          <a:stretch>
            <a:fillRect/>
          </a:stretch>
        </p:blipFill>
        <p:spPr>
          <a:xfrm rot="5400000">
            <a:off x="269240" y="2052955"/>
            <a:ext cx="1745615" cy="1593215"/>
          </a:xfrm>
          <a:prstGeom prst="rect">
            <a:avLst/>
          </a:prstGeom>
        </p:spPr>
      </p:pic>
      <p:pic>
        <p:nvPicPr>
          <p:cNvPr id="37" name="Picture 36" descr="trees_20220922135003922"/>
          <p:cNvPicPr>
            <a:picLocks noChangeAspect="1"/>
          </p:cNvPicPr>
          <p:nvPr/>
        </p:nvPicPr>
        <p:blipFill>
          <a:blip r:embed="rId5"/>
          <a:srcRect l="17043"/>
          <a:stretch>
            <a:fillRect/>
          </a:stretch>
        </p:blipFill>
        <p:spPr>
          <a:xfrm rot="5400000">
            <a:off x="271145" y="3910330"/>
            <a:ext cx="1741805" cy="1622425"/>
          </a:xfrm>
          <a:prstGeom prst="rect">
            <a:avLst/>
          </a:prstGeom>
        </p:spPr>
      </p:pic>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6"/>
            <a:stretch>
              <a:fillRect/>
            </a:stretch>
          </p:blipFill>
          <p:spPr>
            <a:xfrm>
              <a:off x="621020" y="6417599"/>
              <a:ext cx="275229" cy="359999"/>
            </a:xfrm>
            <a:prstGeom prst="rect">
              <a:avLst/>
            </a:prstGeom>
          </p:spPr>
        </p:pic>
        <p:pic>
          <p:nvPicPr>
            <p:cNvPr id="12" name="Picture 11"/>
            <p:cNvPicPr>
              <a:picLocks noChangeAspect="1"/>
            </p:cNvPicPr>
            <p:nvPr/>
          </p:nvPicPr>
          <p:blipFill>
            <a:blip r:embed="rId7"/>
            <a:stretch>
              <a:fillRect/>
            </a:stretch>
          </p:blipFill>
          <p:spPr>
            <a:xfrm>
              <a:off x="896249" y="6417598"/>
              <a:ext cx="274707" cy="360000"/>
            </a:xfrm>
            <a:prstGeom prst="rect">
              <a:avLst/>
            </a:prstGeom>
          </p:spPr>
        </p:pic>
        <p:pic>
          <p:nvPicPr>
            <p:cNvPr id="38" name="Picture 37"/>
            <p:cNvPicPr>
              <a:picLocks noChangeAspect="1"/>
            </p:cNvPicPr>
            <p:nvPr/>
          </p:nvPicPr>
          <p:blipFill>
            <a:blip r:embed="rId8"/>
            <a:stretch>
              <a:fillRect/>
            </a:stretch>
          </p:blipFill>
          <p:spPr>
            <a:xfrm>
              <a:off x="1170957" y="6417598"/>
              <a:ext cx="277778" cy="360000"/>
            </a:xfrm>
            <a:prstGeom prst="rect">
              <a:avLst/>
            </a:prstGeom>
          </p:spPr>
        </p:pic>
        <p:pic>
          <p:nvPicPr>
            <p:cNvPr id="39" name="Picture 38"/>
            <p:cNvPicPr>
              <a:picLocks noChangeAspect="1"/>
            </p:cNvPicPr>
            <p:nvPr/>
          </p:nvPicPr>
          <p:blipFill>
            <a:blip r:embed="rId9"/>
            <a:stretch>
              <a:fillRect/>
            </a:stretch>
          </p:blipFill>
          <p:spPr>
            <a:xfrm>
              <a:off x="1448735" y="6417598"/>
              <a:ext cx="272492" cy="360000"/>
            </a:xfrm>
            <a:prstGeom prst="rect">
              <a:avLst/>
            </a:prstGeom>
          </p:spPr>
        </p:pic>
        <p:pic>
          <p:nvPicPr>
            <p:cNvPr id="40" name="Picture 39"/>
            <p:cNvPicPr>
              <a:picLocks noChangeAspect="1"/>
            </p:cNvPicPr>
            <p:nvPr/>
          </p:nvPicPr>
          <p:blipFill>
            <a:blip r:embed="rId10"/>
            <a:stretch>
              <a:fillRect/>
            </a:stretch>
          </p:blipFill>
          <p:spPr>
            <a:xfrm>
              <a:off x="1721227" y="6417598"/>
              <a:ext cx="275556" cy="360000"/>
            </a:xfrm>
            <a:prstGeom prst="rect">
              <a:avLst/>
            </a:prstGeom>
          </p:spPr>
        </p:pic>
        <p:pic>
          <p:nvPicPr>
            <p:cNvPr id="41" name="Picture 40"/>
            <p:cNvPicPr>
              <a:picLocks noChangeAspect="1"/>
            </p:cNvPicPr>
            <p:nvPr/>
          </p:nvPicPr>
          <p:blipFill>
            <a:blip r:embed="rId11"/>
            <a:stretch>
              <a:fillRect/>
            </a:stretch>
          </p:blipFill>
          <p:spPr>
            <a:xfrm>
              <a:off x="1996783" y="6417598"/>
              <a:ext cx="272492" cy="360000"/>
            </a:xfrm>
            <a:prstGeom prst="rect">
              <a:avLst/>
            </a:prstGeom>
          </p:spPr>
        </p:pic>
        <p:pic>
          <p:nvPicPr>
            <p:cNvPr id="42" name="Picture 41"/>
            <p:cNvPicPr>
              <a:picLocks noChangeAspect="1"/>
            </p:cNvPicPr>
            <p:nvPr/>
          </p:nvPicPr>
          <p:blipFill>
            <a:blip r:embed="rId12">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3">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4">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5">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6">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7">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8">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9">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20">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21">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22">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3">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4">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5">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6">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7">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8">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9">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30">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31">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32">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3">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55168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Public Transportation &amp; Walking</a:t>
                      </a:r>
                      <a:endParaRPr lang="en-US" altLang="en-GB" b="0">
                        <a:solidFill>
                          <a:schemeClr val="bg1"/>
                        </a:solidFill>
                      </a:endParaRPr>
                    </a:p>
                  </a:txBody>
                  <a:tcPr anchor="t" anchorCtr="0">
                    <a:solidFill>
                      <a:srgbClr val="F3744B"/>
                    </a:solidFill>
                  </a:tcPr>
                </a:tc>
              </a:tr>
              <a:tr h="381000">
                <a:tc>
                  <a:txBody>
                    <a:bodyPr/>
                    <a:p>
                      <a:pPr>
                        <a:buNone/>
                      </a:pPr>
                      <a:r>
                        <a:rPr lang="en-US" altLang="en-GB">
                          <a:solidFill>
                            <a:schemeClr val="bg1"/>
                          </a:solidFill>
                        </a:rPr>
                        <a:t>Ward 19, 20</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2" name="Picture 11" descr="Ward1920"/>
          <p:cNvPicPr>
            <a:picLocks noChangeAspect="1"/>
          </p:cNvPicPr>
          <p:nvPr/>
        </p:nvPicPr>
        <p:blipFill>
          <a:blip r:embed="rId2"/>
          <a:srcRect t="2613" b="1111"/>
          <a:stretch>
            <a:fillRect/>
          </a:stretch>
        </p:blipFill>
        <p:spPr>
          <a:xfrm>
            <a:off x="2141220" y="1116965"/>
            <a:ext cx="3676015" cy="4944110"/>
          </a:xfrm>
          <a:prstGeom prst="rect">
            <a:avLst/>
          </a:prstGeom>
        </p:spPr>
      </p:pic>
      <p:pic>
        <p:nvPicPr>
          <p:cNvPr id="19" name="Picture 18"/>
          <p:cNvPicPr>
            <a:picLocks noChangeAspect="1"/>
          </p:cNvPicPr>
          <p:nvPr/>
        </p:nvPicPr>
        <p:blipFill>
          <a:blip r:embed="rId3"/>
          <a:stretch>
            <a:fillRect/>
          </a:stretch>
        </p:blipFill>
        <p:spPr>
          <a:xfrm>
            <a:off x="5156200" y="5156835"/>
            <a:ext cx="334645" cy="347980"/>
          </a:xfrm>
          <a:prstGeom prst="rect">
            <a:avLst/>
          </a:prstGeom>
        </p:spPr>
      </p:pic>
      <p:pic>
        <p:nvPicPr>
          <p:cNvPr id="2" name="Picture 1" descr="20221020_123421"/>
          <p:cNvPicPr>
            <a:picLocks noChangeAspect="1"/>
          </p:cNvPicPr>
          <p:nvPr/>
        </p:nvPicPr>
        <p:blipFill>
          <a:blip r:embed="rId4"/>
          <a:srcRect t="6643" b="5291"/>
          <a:stretch>
            <a:fillRect/>
          </a:stretch>
        </p:blipFill>
        <p:spPr>
          <a:xfrm>
            <a:off x="5847080" y="1124585"/>
            <a:ext cx="2676525" cy="2357120"/>
          </a:xfrm>
          <a:prstGeom prst="rect">
            <a:avLst/>
          </a:prstGeom>
        </p:spPr>
      </p:pic>
      <p:pic>
        <p:nvPicPr>
          <p:cNvPr id="35" name="Picture 34" descr="20221020_125206"/>
          <p:cNvPicPr>
            <a:picLocks noChangeAspect="1"/>
          </p:cNvPicPr>
          <p:nvPr/>
        </p:nvPicPr>
        <p:blipFill>
          <a:blip r:embed="rId5"/>
          <a:srcRect t="7835"/>
          <a:stretch>
            <a:fillRect/>
          </a:stretch>
        </p:blipFill>
        <p:spPr>
          <a:xfrm>
            <a:off x="5848985" y="3573145"/>
            <a:ext cx="2674620" cy="2465070"/>
          </a:xfrm>
          <a:prstGeom prst="rect">
            <a:avLst/>
          </a:prstGeom>
        </p:spPr>
      </p:pic>
      <p:pic>
        <p:nvPicPr>
          <p:cNvPr id="37" name="Picture 36" descr="20221020_125747"/>
          <p:cNvPicPr>
            <a:picLocks noChangeAspect="1"/>
          </p:cNvPicPr>
          <p:nvPr/>
        </p:nvPicPr>
        <p:blipFill>
          <a:blip r:embed="rId6"/>
          <a:stretch>
            <a:fillRect/>
          </a:stretch>
        </p:blipFill>
        <p:spPr>
          <a:xfrm>
            <a:off x="361315" y="1988820"/>
            <a:ext cx="1577975" cy="1577975"/>
          </a:xfrm>
          <a:prstGeom prst="rect">
            <a:avLst/>
          </a:prstGeom>
        </p:spPr>
      </p:pic>
      <p:pic>
        <p:nvPicPr>
          <p:cNvPr id="38" name="Picture 37" descr="20221020_130534"/>
          <p:cNvPicPr>
            <a:picLocks noChangeAspect="1"/>
          </p:cNvPicPr>
          <p:nvPr/>
        </p:nvPicPr>
        <p:blipFill>
          <a:blip r:embed="rId7"/>
          <a:stretch>
            <a:fillRect/>
          </a:stretch>
        </p:blipFill>
        <p:spPr>
          <a:xfrm>
            <a:off x="344805" y="3716655"/>
            <a:ext cx="1593850" cy="1593850"/>
          </a:xfrm>
          <a:prstGeom prst="rect">
            <a:avLst/>
          </a:prstGeom>
        </p:spPr>
      </p:pic>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8"/>
            <a:stretch>
              <a:fillRect/>
            </a:stretch>
          </p:blipFill>
          <p:spPr>
            <a:xfrm>
              <a:off x="621020" y="6417599"/>
              <a:ext cx="275229" cy="359999"/>
            </a:xfrm>
            <a:prstGeom prst="rect">
              <a:avLst/>
            </a:prstGeom>
          </p:spPr>
        </p:pic>
        <p:pic>
          <p:nvPicPr>
            <p:cNvPr id="13" name="Picture 12"/>
            <p:cNvPicPr>
              <a:picLocks noChangeAspect="1"/>
            </p:cNvPicPr>
            <p:nvPr/>
          </p:nvPicPr>
          <p:blipFill>
            <a:blip r:embed="rId9"/>
            <a:stretch>
              <a:fillRect/>
            </a:stretch>
          </p:blipFill>
          <p:spPr>
            <a:xfrm>
              <a:off x="896249" y="6417598"/>
              <a:ext cx="274707" cy="360000"/>
            </a:xfrm>
            <a:prstGeom prst="rect">
              <a:avLst/>
            </a:prstGeom>
          </p:spPr>
        </p:pic>
        <p:pic>
          <p:nvPicPr>
            <p:cNvPr id="14" name="Picture 13"/>
            <p:cNvPicPr>
              <a:picLocks noChangeAspect="1"/>
            </p:cNvPicPr>
            <p:nvPr/>
          </p:nvPicPr>
          <p:blipFill>
            <a:blip r:embed="rId10"/>
            <a:stretch>
              <a:fillRect/>
            </a:stretch>
          </p:blipFill>
          <p:spPr>
            <a:xfrm>
              <a:off x="1170957" y="6417598"/>
              <a:ext cx="277778" cy="360000"/>
            </a:xfrm>
            <a:prstGeom prst="rect">
              <a:avLst/>
            </a:prstGeom>
          </p:spPr>
        </p:pic>
        <p:pic>
          <p:nvPicPr>
            <p:cNvPr id="39" name="Picture 38"/>
            <p:cNvPicPr>
              <a:picLocks noChangeAspect="1"/>
            </p:cNvPicPr>
            <p:nvPr/>
          </p:nvPicPr>
          <p:blipFill>
            <a:blip r:embed="rId11"/>
            <a:stretch>
              <a:fillRect/>
            </a:stretch>
          </p:blipFill>
          <p:spPr>
            <a:xfrm>
              <a:off x="1448735" y="6417598"/>
              <a:ext cx="272492" cy="360000"/>
            </a:xfrm>
            <a:prstGeom prst="rect">
              <a:avLst/>
            </a:prstGeom>
          </p:spPr>
        </p:pic>
        <p:pic>
          <p:nvPicPr>
            <p:cNvPr id="40" name="Picture 39"/>
            <p:cNvPicPr>
              <a:picLocks noChangeAspect="1"/>
            </p:cNvPicPr>
            <p:nvPr/>
          </p:nvPicPr>
          <p:blipFill>
            <a:blip r:embed="rId12"/>
            <a:stretch>
              <a:fillRect/>
            </a:stretch>
          </p:blipFill>
          <p:spPr>
            <a:xfrm>
              <a:off x="1721227" y="6417598"/>
              <a:ext cx="275556" cy="360000"/>
            </a:xfrm>
            <a:prstGeom prst="rect">
              <a:avLst/>
            </a:prstGeom>
          </p:spPr>
        </p:pic>
        <p:pic>
          <p:nvPicPr>
            <p:cNvPr id="41" name="Picture 40"/>
            <p:cNvPicPr>
              <a:picLocks noChangeAspect="1"/>
            </p:cNvPicPr>
            <p:nvPr/>
          </p:nvPicPr>
          <p:blipFill>
            <a:blip r:embed="rId13"/>
            <a:stretch>
              <a:fillRect/>
            </a:stretch>
          </p:blipFill>
          <p:spPr>
            <a:xfrm>
              <a:off x="1996783" y="6417598"/>
              <a:ext cx="272492" cy="360000"/>
            </a:xfrm>
            <a:prstGeom prst="rect">
              <a:avLst/>
            </a:prstGeom>
          </p:spPr>
        </p:pic>
        <p:pic>
          <p:nvPicPr>
            <p:cNvPr id="42" name="Picture 41"/>
            <p:cNvPicPr>
              <a:picLocks noChangeAspect="1"/>
            </p:cNvPicPr>
            <p:nvPr/>
          </p:nvPicPr>
          <p:blipFill>
            <a:blip r:embed="rId14">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5">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6">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7">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8">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9">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20">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21">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22">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23">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24">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5">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6">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7">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8">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9">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30">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31">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32">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33">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34">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5">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61569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High density brings the development of public transportation systems to the thresholds of profitability and efficiency.</a:t>
                      </a:r>
                      <a:endParaRPr lang="en-US" altLang="en-GB" b="0">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17 to 75 dwelling units per net hectare are necessary to sustain significant transit use, and 150 dwelling units result in a modal split of different transportation types in which more than 50 percent is public transit (Berridge Lewinberg Greenberg, Ltd. ,1991b)</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High densities may result in economies of scale that facilitate the use of better quality and more attractive building materials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descr="0003"/>
          <p:cNvPicPr>
            <a:picLocks noChangeAspect="1"/>
          </p:cNvPicPr>
          <p:nvPr/>
        </p:nvPicPr>
        <p:blipFill>
          <a:blip r:embed="rId2"/>
          <a:stretch>
            <a:fillRect/>
          </a:stretch>
        </p:blipFill>
        <p:spPr>
          <a:xfrm>
            <a:off x="2626360" y="2853055"/>
            <a:ext cx="5393690" cy="2802255"/>
          </a:xfrm>
          <a:prstGeom prst="rect">
            <a:avLst/>
          </a:prstGeom>
        </p:spPr>
      </p:pic>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3"/>
            <a:stretch>
              <a:fillRect/>
            </a:stretch>
          </p:blipFill>
          <p:spPr>
            <a:xfrm>
              <a:off x="621020" y="6417599"/>
              <a:ext cx="275229" cy="359999"/>
            </a:xfrm>
            <a:prstGeom prst="rect">
              <a:avLst/>
            </a:prstGeom>
          </p:spPr>
        </p:pic>
        <p:pic>
          <p:nvPicPr>
            <p:cNvPr id="12" name="Picture 11"/>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47548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Roads, Transportation Network &amp; Parking</a:t>
                      </a:r>
                      <a:endParaRPr lang="en-US" altLang="en-GB" b="0">
                        <a:solidFill>
                          <a:schemeClr val="bg1"/>
                        </a:solidFill>
                      </a:endParaRPr>
                    </a:p>
                  </a:txBody>
                  <a:tcPr anchor="t" anchorCtr="0">
                    <a:solidFill>
                      <a:srgbClr val="F3744B"/>
                    </a:solidFill>
                  </a:tcPr>
                </a:tc>
              </a:tr>
              <a:tr h="381000">
                <a:tc>
                  <a:txBody>
                    <a:bodyPr/>
                    <a:p>
                      <a:pPr>
                        <a:buNone/>
                      </a:pPr>
                      <a:r>
                        <a:rPr lang="en-US" altLang="en-GB">
                          <a:solidFill>
                            <a:schemeClr val="bg1"/>
                          </a:solidFill>
                        </a:rPr>
                        <a:t> It attributes to the efficiency of the city</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A compact city strategy is recommended to be adopted</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A trend towards reduction of parking standards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Buildings: Forms, Heights and Facades Treatment</a:t>
                      </a:r>
                      <a:endParaRPr lang="en-US" altLang="en-GB">
                        <a:solidFill>
                          <a:schemeClr val="bg1"/>
                        </a:solidFill>
                      </a:endParaRPr>
                    </a:p>
                  </a:txBody>
                  <a:tcPr anchor="t" anchorCtr="0">
                    <a:solidFill>
                      <a:srgbClr val="F3744B"/>
                    </a:solidFill>
                  </a:tcPr>
                </a:tc>
              </a:tr>
              <a:tr h="381000">
                <a:tc>
                  <a:txBody>
                    <a:bodyPr/>
                    <a:p>
                      <a:pPr>
                        <a:buNone/>
                      </a:pPr>
                      <a:r>
                        <a:rPr lang="en-US" altLang="en-GB">
                          <a:solidFill>
                            <a:schemeClr val="bg1"/>
                          </a:solidFill>
                        </a:rPr>
                        <a:t>Buildings are responsible for approximately 40% of the total world annual energy consumption. Most of this energy is for the provision of lighting, heating, cooling, and air conditioning</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Achieving energy and cost-efficient operation of the heating, ventilating and airconditioning (HVAC) plants in buildings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Objective is to provide a high level of building performance (BP), which can be defined as indoor environmental quality (IEQ), energy efficiency (EE) and cost efficiency (CE)</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Urban planning has a considerable impact on the future energy efficiency of buildings</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9" name="Picture 38"/>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5516880"/>
        </p:xfrm>
        <a:graphic>
          <a:graphicData uri="http://schemas.openxmlformats.org/drawingml/2006/table">
            <a:tbl>
              <a:tblPr firstRow="1" bandRow="1">
                <a:tableStyleId>{5C22544A-7EE6-4342-B048-85BDC9FD1C3A}</a:tableStyleId>
              </a:tblPr>
              <a:tblGrid>
                <a:gridCol w="3887470"/>
                <a:gridCol w="2512695"/>
              </a:tblGrid>
              <a:tr h="381000">
                <a:tc gridSpan="2">
                  <a:txBody>
                    <a:bodyPr/>
                    <a:p>
                      <a:pPr>
                        <a:buNone/>
                      </a:pPr>
                      <a:r>
                        <a:rPr lang="en-US" altLang="en-GB" b="0">
                          <a:solidFill>
                            <a:schemeClr val="bg1"/>
                          </a:solidFill>
                        </a:rPr>
                        <a:t>Urban Planning</a:t>
                      </a:r>
                      <a:endParaRPr lang="en-US" altLang="en-GB" b="0">
                        <a:solidFill>
                          <a:schemeClr val="bg1"/>
                        </a:solidFill>
                      </a:endParaRPr>
                    </a:p>
                  </a:txBody>
                  <a:tcPr anchor="t" anchorCtr="0">
                    <a:solidFill>
                      <a:srgbClr val="F3744B"/>
                    </a:solidFill>
                  </a:tcPr>
                </a:tc>
                <a:tc hMerge="1">
                  <a:tcPr anchor="t" anchorCtr="0">
                    <a:solidFill>
                      <a:srgbClr val="F3744B"/>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bg1"/>
                    </a:solidFill>
                  </a:tcPr>
                </a:tc>
                <a:tc>
                  <a:txBody>
                    <a:bodyPr/>
                    <a:p>
                      <a:pPr>
                        <a:buNone/>
                      </a:pPr>
                      <a:r>
                        <a:rPr lang="en-US" altLang="en-GB">
                          <a:solidFill>
                            <a:schemeClr val="bg1"/>
                          </a:solidFill>
                        </a:rPr>
                        <a:t>The results obtained show that adequate urban planning,</a:t>
                      </a:r>
                      <a:endParaRPr lang="en-US" altLang="en-GB">
                        <a:solidFill>
                          <a:schemeClr val="bg1"/>
                        </a:solidFill>
                      </a:endParaRPr>
                    </a:p>
                    <a:p>
                      <a:pPr>
                        <a:buNone/>
                      </a:pPr>
                      <a:r>
                        <a:rPr lang="en-US" altLang="en-GB">
                          <a:solidFill>
                            <a:schemeClr val="bg1"/>
                          </a:solidFill>
                        </a:rPr>
                        <a:t>based on the consideration of the local radiation conditions as a function of latitude, may result in significantly better</a:t>
                      </a:r>
                      <a:endParaRPr lang="en-US" altLang="en-GB">
                        <a:solidFill>
                          <a:schemeClr val="bg1"/>
                        </a:solidFill>
                      </a:endParaRPr>
                    </a:p>
                    <a:p>
                      <a:pPr>
                        <a:buNone/>
                      </a:pPr>
                      <a:r>
                        <a:rPr lang="en-US" altLang="en-GB">
                          <a:solidFill>
                            <a:schemeClr val="bg1"/>
                          </a:solidFill>
                        </a:rPr>
                        <a:t>building thermal performance</a:t>
                      </a:r>
                      <a:endParaRPr lang="en-US" altLang="en-GB">
                        <a:solidFill>
                          <a:schemeClr val="bg1"/>
                        </a:solidFill>
                      </a:endParaRPr>
                    </a:p>
                  </a:txBody>
                  <a:tcPr anchor="t" anchorCtr="0">
                    <a:solidFill>
                      <a:schemeClr val="accent6">
                        <a:lumMod val="60000"/>
                        <a:lumOff val="40000"/>
                      </a:schemeClr>
                    </a:solidFill>
                  </a:tcPr>
                </a:tc>
              </a:tr>
              <a:tr h="381000">
                <a:tc gridSpan="2">
                  <a:txBody>
                    <a:bodyPr/>
                    <a:p>
                      <a:pPr>
                        <a:buNone/>
                      </a:pPr>
                      <a:r>
                        <a:rPr lang="en-US" altLang="en-GB">
                          <a:solidFill>
                            <a:schemeClr val="bg1"/>
                          </a:solidFill>
                        </a:rPr>
                        <a:t>Pavilions (cross-sectional square blocks) are best solutions for latitude of 50° and terraces (blocks infinite in length) are preferred for 45°</a:t>
                      </a:r>
                      <a:endParaRPr lang="en-US" altLang="en-GB">
                        <a:solidFill>
                          <a:schemeClr val="bg1"/>
                        </a:solidFill>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
          <a:stretch>
            <a:fillRect/>
          </a:stretch>
        </p:blipFill>
        <p:spPr>
          <a:xfrm>
            <a:off x="2267585" y="764540"/>
            <a:ext cx="3693160" cy="4475480"/>
          </a:xfrm>
          <a:prstGeom prst="rect">
            <a:avLst/>
          </a:prstGeom>
        </p:spPr>
      </p:pic>
      <p:grpSp>
        <p:nvGrpSpPr>
          <p:cNvPr id="12" name="Group 11"/>
          <p:cNvGrpSpPr>
            <a:grpSpLocks noChangeAspect="1"/>
          </p:cNvGrpSpPr>
          <p:nvPr/>
        </p:nvGrpSpPr>
        <p:grpSpPr>
          <a:xfrm>
            <a:off x="64071" y="6388474"/>
            <a:ext cx="8297366" cy="389255"/>
            <a:chOff x="621020" y="6417598"/>
            <a:chExt cx="7676346" cy="360121"/>
          </a:xfrm>
        </p:grpSpPr>
        <p:pic>
          <p:nvPicPr>
            <p:cNvPr id="19" name="Picture 18"/>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469392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In terms of grid angle with the cardinal direction, it is concluded that the angle should stay between -15° and +15°, except for the latitude of 50° where it can ranges from -45° to +45</a:t>
                      </a:r>
                      <a:endParaRPr lang="en-US" altLang="en-GB" b="0">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Building-height-to-street-width (aspect) ratio which decreases</a:t>
                      </a:r>
                      <a:endParaRPr lang="en-US" altLang="en-GB">
                        <a:solidFill>
                          <a:schemeClr val="bg1"/>
                        </a:solidFill>
                      </a:endParaRPr>
                    </a:p>
                    <a:p>
                      <a:pPr>
                        <a:buNone/>
                      </a:pPr>
                      <a:r>
                        <a:rPr lang="en-US" altLang="en-GB">
                          <a:solidFill>
                            <a:schemeClr val="bg1"/>
                          </a:solidFill>
                        </a:rPr>
                        <a:t>with the increase of latitude, ranging from 0.6 for a latitude of 35°, to 0.4 for a latitude of 45°</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Legislation</a:t>
                      </a:r>
                      <a:endParaRPr lang="en-US" altLang="en-GB">
                        <a:solidFill>
                          <a:schemeClr val="bg1"/>
                        </a:solidFill>
                      </a:endParaRPr>
                    </a:p>
                  </a:txBody>
                  <a:tcPr anchor="t" anchorCtr="0">
                    <a:solidFill>
                      <a:srgbClr val="F3744B"/>
                    </a:solidFill>
                  </a:tcPr>
                </a:tc>
              </a:tr>
              <a:tr h="381000">
                <a:tc>
                  <a:txBody>
                    <a:bodyPr/>
                    <a:p>
                      <a:pPr>
                        <a:buNone/>
                      </a:pPr>
                      <a:r>
                        <a:rPr lang="en-US" altLang="en-GB">
                          <a:solidFill>
                            <a:schemeClr val="bg1"/>
                          </a:solidFill>
                        </a:rPr>
                        <a:t>In 2000, the city of Barcelona introduced its mandatory ‘Solar Ordinance’. All new housing, offices, restaurants and public buildings there have to install solar hot water systems if they use substantial amounts of hot water. Old buildings also have to be fitted with solar hot water systems when they are refurbished.</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German government’s ‘feed-in’ legislation which has fixed both subsidies and favorable tariffs for owners of PV roofs. They are paid about 50 cents/kWh for selling their electricity back to the electricity grid, which is about four times the price paid to conventional electricity generators</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2" name="Group 1"/>
          <p:cNvGrpSpPr>
            <a:grpSpLocks noChangeAspect="1"/>
          </p:cNvGrpSpPr>
          <p:nvPr/>
        </p:nvGrpSpPr>
        <p:grpSpPr>
          <a:xfrm>
            <a:off x="64071" y="6388474"/>
            <a:ext cx="8297366" cy="389255"/>
            <a:chOff x="621020" y="6417598"/>
            <a:chExt cx="7676346" cy="360121"/>
          </a:xfrm>
        </p:grpSpPr>
        <p:pic>
          <p:nvPicPr>
            <p:cNvPr id="12" name="Picture 11"/>
            <p:cNvPicPr>
              <a:picLocks noChangeAspect="1"/>
            </p:cNvPicPr>
            <p:nvPr/>
          </p:nvPicPr>
          <p:blipFill>
            <a:blip r:embed="rId2"/>
            <a:stretch>
              <a:fillRect/>
            </a:stretch>
          </p:blipFill>
          <p:spPr>
            <a:xfrm>
              <a:off x="621020" y="6417599"/>
              <a:ext cx="275229" cy="359999"/>
            </a:xfrm>
            <a:prstGeom prst="rect">
              <a:avLst/>
            </a:prstGeom>
          </p:spPr>
        </p:pic>
        <p:pic>
          <p:nvPicPr>
            <p:cNvPr id="19" name="Picture 18"/>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9" name="Picture 38"/>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52730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Ecological Footprint</a:t>
                      </a:r>
                      <a:endParaRPr lang="en-US" altLang="en-GB" b="0">
                        <a:solidFill>
                          <a:schemeClr val="bg1"/>
                        </a:solidFill>
                      </a:endParaRPr>
                    </a:p>
                  </a:txBody>
                  <a:tcPr anchor="t" anchorCtr="0">
                    <a:solidFill>
                      <a:srgbClr val="F3744B"/>
                    </a:solidFill>
                  </a:tcPr>
                </a:tc>
              </a:tr>
              <a:tr h="381000">
                <a:tc>
                  <a:txBody>
                    <a:bodyPr/>
                    <a:p>
                      <a:pPr>
                        <a:buNone/>
                      </a:pPr>
                      <a:endParaRPr lang="en-US" altLang="en-GB" b="0">
                        <a:solidFill>
                          <a:schemeClr val="bg1"/>
                        </a:solidFill>
                      </a:endParaRPr>
                    </a:p>
                    <a:p>
                      <a:pPr>
                        <a:buNone/>
                      </a:pPr>
                      <a:endParaRPr lang="en-US" altLang="en-GB" b="0">
                        <a:solidFill>
                          <a:schemeClr val="bg1"/>
                        </a:solidFill>
                      </a:endParaRPr>
                    </a:p>
                    <a:p>
                      <a:pPr>
                        <a:buNone/>
                      </a:pPr>
                      <a:endParaRPr lang="en-US" altLang="en-GB" b="0">
                        <a:solidFill>
                          <a:schemeClr val="bg1"/>
                        </a:solidFill>
                      </a:endParaRPr>
                    </a:p>
                    <a:p>
                      <a:pPr>
                        <a:buNone/>
                      </a:pPr>
                      <a:endParaRPr lang="en-US" altLang="en-GB" b="0">
                        <a:solidFill>
                          <a:schemeClr val="bg1"/>
                        </a:solidFill>
                      </a:endParaRPr>
                    </a:p>
                    <a:p>
                      <a:pPr>
                        <a:buNone/>
                      </a:pPr>
                      <a:endParaRPr lang="en-US" altLang="en-GB" b="0">
                        <a:solidFill>
                          <a:schemeClr val="bg1"/>
                        </a:solidFill>
                      </a:endParaRPr>
                    </a:p>
                    <a:p>
                      <a:pPr>
                        <a:buNone/>
                      </a:pPr>
                      <a:endParaRPr lang="en-US" altLang="en-GB" b="0">
                        <a:solidFill>
                          <a:schemeClr val="bg1"/>
                        </a:solidFill>
                      </a:endParaRPr>
                    </a:p>
                    <a:p>
                      <a:pPr>
                        <a:buNone/>
                      </a:pPr>
                      <a:endParaRPr lang="en-US" altLang="en-GB" b="0">
                        <a:solidFill>
                          <a:schemeClr val="bg1"/>
                        </a:solidFill>
                      </a:endParaRPr>
                    </a:p>
                    <a:p>
                      <a:pPr>
                        <a:buNone/>
                      </a:pPr>
                      <a:endParaRPr lang="en-US" altLang="en-GB" b="0">
                        <a:solidFill>
                          <a:schemeClr val="bg1"/>
                        </a:solidFill>
                      </a:endParaRPr>
                    </a:p>
                    <a:p>
                      <a:pPr>
                        <a:buNone/>
                      </a:pPr>
                      <a:endParaRPr lang="en-US" altLang="en-GB" b="0">
                        <a:solidFill>
                          <a:schemeClr val="bg1"/>
                        </a:solidFill>
                      </a:endParaRPr>
                    </a:p>
                  </a:txBody>
                  <a:tcPr anchor="t" anchorCtr="0">
                    <a:solidFill>
                      <a:schemeClr val="bg1"/>
                    </a:solidFill>
                  </a:tcPr>
                </a:tc>
              </a:tr>
              <a:tr h="381000">
                <a:tc>
                  <a:txBody>
                    <a:bodyPr/>
                    <a:p>
                      <a:pPr>
                        <a:buNone/>
                      </a:pPr>
                      <a:r>
                        <a:rPr lang="en-US" altLang="en-GB" b="0">
                          <a:solidFill>
                            <a:schemeClr val="bg1"/>
                          </a:solidFill>
                        </a:rPr>
                        <a:t> Measures city’s impact versus its consumption</a:t>
                      </a:r>
                      <a:endParaRPr lang="en-US" altLang="en-GB" b="0">
                        <a:solidFill>
                          <a:schemeClr val="bg1"/>
                        </a:solidFill>
                      </a:endParaRPr>
                    </a:p>
                  </a:txBody>
                  <a:tcPr anchor="t" anchorCtr="0">
                    <a:solidFill>
                      <a:schemeClr val="accent6">
                        <a:lumMod val="60000"/>
                        <a:lumOff val="40000"/>
                      </a:schemeClr>
                    </a:solidFill>
                  </a:tcPr>
                </a:tc>
              </a:tr>
              <a:tr h="381000">
                <a:tc>
                  <a:txBody>
                    <a:bodyPr/>
                    <a:p>
                      <a:pPr>
                        <a:buNone/>
                      </a:pPr>
                      <a:r>
                        <a:rPr lang="en-US" altLang="en-GB" b="0">
                          <a:solidFill>
                            <a:schemeClr val="bg1"/>
                          </a:solidFill>
                        </a:rPr>
                        <a:t>EF translates consumption of various types into the common metric: total area of productive land and water ecosystems required to produce the resources that the population consumes and assimilate the wastes that the population produces</a:t>
                      </a:r>
                      <a:endParaRPr lang="en-US" altLang="en-GB" b="0">
                        <a:solidFill>
                          <a:schemeClr val="bg1"/>
                        </a:solidFill>
                      </a:endParaRPr>
                    </a:p>
                  </a:txBody>
                  <a:tcPr anchor="t" anchorCtr="0">
                    <a:solidFill>
                      <a:schemeClr val="accent6">
                        <a:lumMod val="60000"/>
                        <a:lumOff val="40000"/>
                      </a:schemeClr>
                    </a:solidFill>
                  </a:tcPr>
                </a:tc>
              </a:tr>
              <a:tr h="381000">
                <a:tc>
                  <a:txBody>
                    <a:bodyPr/>
                    <a:p>
                      <a:pPr>
                        <a:buNone/>
                      </a:pPr>
                      <a:r>
                        <a:rPr lang="en-US" altLang="en-GB" b="0">
                          <a:solidFill>
                            <a:schemeClr val="bg1"/>
                          </a:solidFill>
                        </a:rPr>
                        <a:t>Conclusions</a:t>
                      </a:r>
                      <a:endParaRPr lang="en-US" altLang="en-GB" b="0">
                        <a:solidFill>
                          <a:schemeClr val="bg1"/>
                        </a:solidFill>
                      </a:endParaRPr>
                    </a:p>
                  </a:txBody>
                  <a:tcPr anchor="t" anchorCtr="0">
                    <a:solidFill>
                      <a:srgbClr val="F3744B"/>
                    </a:solidFill>
                  </a:tcPr>
                </a:tc>
              </a:tr>
              <a:tr h="381000">
                <a:tc>
                  <a:txBody>
                    <a:bodyPr/>
                    <a:p>
                      <a:pPr>
                        <a:buNone/>
                      </a:pPr>
                      <a:r>
                        <a:rPr lang="en-US" altLang="en-GB" b="0">
                          <a:solidFill>
                            <a:schemeClr val="bg1"/>
                          </a:solidFill>
                        </a:rPr>
                        <a:t>Preserving city boundaries with minimal increase just to accommodate future needed services and the preservation of agricultural land.</a:t>
                      </a:r>
                      <a:endParaRPr lang="en-US" altLang="en-GB" b="0">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
          <a:stretch>
            <a:fillRect/>
          </a:stretch>
        </p:blipFill>
        <p:spPr>
          <a:xfrm>
            <a:off x="2267585" y="764540"/>
            <a:ext cx="4841240" cy="2321560"/>
          </a:xfrm>
          <a:prstGeom prst="rect">
            <a:avLst/>
          </a:prstGeom>
        </p:spPr>
      </p:pic>
      <p:grpSp>
        <p:nvGrpSpPr>
          <p:cNvPr id="12" name="Group 11"/>
          <p:cNvGrpSpPr>
            <a:grpSpLocks noChangeAspect="1"/>
          </p:cNvGrpSpPr>
          <p:nvPr/>
        </p:nvGrpSpPr>
        <p:grpSpPr>
          <a:xfrm>
            <a:off x="64071" y="6388474"/>
            <a:ext cx="8297366" cy="389255"/>
            <a:chOff x="621020" y="6417598"/>
            <a:chExt cx="7676346" cy="360121"/>
          </a:xfrm>
        </p:grpSpPr>
        <p:pic>
          <p:nvPicPr>
            <p:cNvPr id="19" name="Picture 18"/>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2590800"/>
        </p:xfrm>
        <a:graphic>
          <a:graphicData uri="http://schemas.openxmlformats.org/drawingml/2006/table">
            <a:tbl>
              <a:tblPr firstRow="1" bandRow="1">
                <a:tableStyleId>{5C22544A-7EE6-4342-B048-85BDC9FD1C3A}</a:tableStyleId>
              </a:tblPr>
              <a:tblGrid>
                <a:gridCol w="6400165"/>
              </a:tblGrid>
              <a:tr h="914400">
                <a:tc>
                  <a:txBody>
                    <a:bodyPr/>
                    <a:p>
                      <a:pPr>
                        <a:buNone/>
                      </a:pPr>
                      <a:r>
                        <a:rPr lang="en-US" altLang="en-GB" b="0">
                          <a:solidFill>
                            <a:schemeClr val="bg1"/>
                          </a:solidFill>
                        </a:rPr>
                        <a:t> The need to build a ring road to increase transportation efficiency and decrease energy consumption and pollution. Thus densifying existing urban areas instead of horizontal spread of the city</a:t>
                      </a:r>
                      <a:endParaRPr lang="en-US" altLang="en-GB" b="0">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Advocating mixed uses as commercial/ residential uses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Wise location of needed services, appropriate rates per capita of services and facilities, and their concentration in single location central to community</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bg1"/>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
          <a:stretch>
            <a:fillRect/>
          </a:stretch>
        </p:blipFill>
        <p:spPr>
          <a:xfrm>
            <a:off x="2267585" y="2611120"/>
            <a:ext cx="5744845" cy="3099435"/>
          </a:xfrm>
          <a:prstGeom prst="rect">
            <a:avLst/>
          </a:prstGeom>
        </p:spPr>
      </p:pic>
      <p:grpSp>
        <p:nvGrpSpPr>
          <p:cNvPr id="12" name="Group 11"/>
          <p:cNvGrpSpPr>
            <a:grpSpLocks noChangeAspect="1"/>
          </p:cNvGrpSpPr>
          <p:nvPr/>
        </p:nvGrpSpPr>
        <p:grpSpPr>
          <a:xfrm>
            <a:off x="64071" y="6388474"/>
            <a:ext cx="8297366" cy="389255"/>
            <a:chOff x="621020" y="6417598"/>
            <a:chExt cx="7676346" cy="360121"/>
          </a:xfrm>
        </p:grpSpPr>
        <p:pic>
          <p:nvPicPr>
            <p:cNvPr id="19" name="Picture 18"/>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_DSC0402"/>
          <p:cNvPicPr>
            <a:picLocks noChangeAspect="1"/>
          </p:cNvPicPr>
          <p:nvPr/>
        </p:nvPicPr>
        <p:blipFill>
          <a:blip r:embed="rId1"/>
          <a:stretch>
            <a:fillRect/>
          </a:stretch>
        </p:blipFill>
        <p:spPr>
          <a:xfrm>
            <a:off x="107315" y="4725670"/>
            <a:ext cx="2444115" cy="1546225"/>
          </a:xfrm>
          <a:prstGeom prst="rect">
            <a:avLst/>
          </a:prstGeom>
        </p:spPr>
      </p:pic>
      <p:pic>
        <p:nvPicPr>
          <p:cNvPr id="41" name="Picture 40" descr="_DSC0400"/>
          <p:cNvPicPr>
            <a:picLocks noChangeAspect="1"/>
          </p:cNvPicPr>
          <p:nvPr/>
        </p:nvPicPr>
        <p:blipFill>
          <a:blip r:embed="rId2"/>
          <a:stretch>
            <a:fillRect/>
          </a:stretch>
        </p:blipFill>
        <p:spPr>
          <a:xfrm>
            <a:off x="107315" y="2596515"/>
            <a:ext cx="2217420" cy="1474470"/>
          </a:xfrm>
          <a:prstGeom prst="rect">
            <a:avLst/>
          </a:prstGeom>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4">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5">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6">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7">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8">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PROFILE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sym typeface="+mn-ea"/>
              </a:rPr>
              <a:t>WARD 28 (PATTO)</a:t>
            </a:r>
            <a:endParaRPr lang="en-IN" sz="1200" b="1" dirty="0">
              <a:effectLst>
                <a:outerShdw blurRad="38100" dist="38100" dir="2700000" algn="tl">
                  <a:srgbClr val="000000">
                    <a:alpha val="43137"/>
                  </a:srgbClr>
                </a:outerShdw>
              </a:effectLst>
            </a:endParaRPr>
          </a:p>
        </p:txBody>
      </p:sp>
      <p:pic>
        <p:nvPicPr>
          <p:cNvPr id="37" name="Picture 36"/>
          <p:cNvPicPr>
            <a:picLocks noChangeAspect="1"/>
          </p:cNvPicPr>
          <p:nvPr/>
        </p:nvPicPr>
        <p:blipFill>
          <a:blip r:embed="rId31"/>
          <a:srcRect/>
          <a:stretch>
            <a:fillRect/>
          </a:stretch>
        </p:blipFill>
        <p:spPr>
          <a:xfrm>
            <a:off x="2106930" y="838200"/>
            <a:ext cx="4630420" cy="5181600"/>
          </a:xfrm>
          <a:prstGeom prst="rect">
            <a:avLst/>
          </a:prstGeom>
        </p:spPr>
      </p:pic>
      <p:pic>
        <p:nvPicPr>
          <p:cNvPr id="44" name="Picture 43" descr="busstand_toi"/>
          <p:cNvPicPr>
            <a:picLocks noChangeAspect="1"/>
          </p:cNvPicPr>
          <p:nvPr/>
        </p:nvPicPr>
        <p:blipFill>
          <a:blip r:embed="rId32"/>
          <a:stretch>
            <a:fillRect/>
          </a:stretch>
        </p:blipFill>
        <p:spPr>
          <a:xfrm>
            <a:off x="5723890" y="548640"/>
            <a:ext cx="2703830" cy="1957070"/>
          </a:xfrm>
          <a:prstGeom prst="rect">
            <a:avLst/>
          </a:prstGeom>
        </p:spPr>
      </p:pic>
      <p:pic>
        <p:nvPicPr>
          <p:cNvPr id="43" name="Picture 42" descr="_DSC0409"/>
          <p:cNvPicPr>
            <a:picLocks noChangeAspect="1"/>
          </p:cNvPicPr>
          <p:nvPr/>
        </p:nvPicPr>
        <p:blipFill>
          <a:blip r:embed="rId33"/>
          <a:stretch>
            <a:fillRect/>
          </a:stretch>
        </p:blipFill>
        <p:spPr>
          <a:xfrm>
            <a:off x="5817870" y="4378325"/>
            <a:ext cx="2384425" cy="1830070"/>
          </a:xfrm>
          <a:prstGeom prst="rect">
            <a:avLst/>
          </a:prstGeom>
        </p:spPr>
      </p:pic>
      <p:pic>
        <p:nvPicPr>
          <p:cNvPr id="40" name="Picture 39" descr="_DSC0410"/>
          <p:cNvPicPr>
            <a:picLocks noChangeAspect="1"/>
          </p:cNvPicPr>
          <p:nvPr/>
        </p:nvPicPr>
        <p:blipFill>
          <a:blip r:embed="rId34"/>
          <a:stretch>
            <a:fillRect/>
          </a:stretch>
        </p:blipFill>
        <p:spPr>
          <a:xfrm>
            <a:off x="107315" y="116840"/>
            <a:ext cx="2414905" cy="1983740"/>
          </a:xfrm>
          <a:prstGeom prst="rect">
            <a:avLst/>
          </a:prstGeom>
        </p:spPr>
      </p:pic>
      <p:pic>
        <p:nvPicPr>
          <p:cNvPr id="1026" name="Picture 2" descr="E:\GCA\ADMIN\EXPANSION\ADMISSION PROSPECTUS\2022-23\JUST LOGO.jpg"/>
          <p:cNvPicPr>
            <a:picLocks noChangeAspect="1" noChangeArrowheads="1"/>
          </p:cNvPicPr>
          <p:nvPr/>
        </p:nvPicPr>
        <p:blipFill>
          <a:blip r:embed="rId35">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38709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Energy Efficient Cities - ESMAP Knowlegde Series</a:t>
                      </a:r>
                      <a:endParaRPr lang="en-US" altLang="en-GB" b="0">
                        <a:solidFill>
                          <a:schemeClr val="bg1"/>
                        </a:solidFill>
                      </a:endParaRPr>
                    </a:p>
                  </a:txBody>
                  <a:tcPr anchor="t" anchorCtr="0">
                    <a:solidFill>
                      <a:srgbClr val="F3744B"/>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
            <a:grayscl/>
          </a:blip>
          <a:srcRect l="3910" t="26772"/>
          <a:stretch>
            <a:fillRect/>
          </a:stretch>
        </p:blipFill>
        <p:spPr>
          <a:xfrm>
            <a:off x="2122805" y="704215"/>
            <a:ext cx="5204460" cy="2406015"/>
          </a:xfrm>
          <a:prstGeom prst="rect">
            <a:avLst/>
          </a:prstGeom>
        </p:spPr>
      </p:pic>
      <p:pic>
        <p:nvPicPr>
          <p:cNvPr id="12" name="Picture 11"/>
          <p:cNvPicPr>
            <a:picLocks noChangeAspect="1"/>
          </p:cNvPicPr>
          <p:nvPr/>
        </p:nvPicPr>
        <p:blipFill>
          <a:blip r:embed="rId3">
            <a:grayscl/>
          </a:blip>
          <a:srcRect t="6141"/>
          <a:stretch>
            <a:fillRect/>
          </a:stretch>
        </p:blipFill>
        <p:spPr>
          <a:xfrm>
            <a:off x="2114550" y="2968625"/>
            <a:ext cx="5253355" cy="3138805"/>
          </a:xfrm>
          <a:prstGeom prst="rect">
            <a:avLst/>
          </a:prstGeom>
        </p:spPr>
      </p:pic>
      <p:grpSp>
        <p:nvGrpSpPr>
          <p:cNvPr id="19" name="Group 18"/>
          <p:cNvGrpSpPr>
            <a:grpSpLocks noChangeAspect="1"/>
          </p:cNvGrpSpPr>
          <p:nvPr/>
        </p:nvGrpSpPr>
        <p:grpSpPr>
          <a:xfrm>
            <a:off x="64071" y="6388474"/>
            <a:ext cx="8297366" cy="389255"/>
            <a:chOff x="621020" y="6417598"/>
            <a:chExt cx="7676346" cy="360121"/>
          </a:xfrm>
        </p:grpSpPr>
        <p:pic>
          <p:nvPicPr>
            <p:cNvPr id="35" name="Picture 34"/>
            <p:cNvPicPr>
              <a:picLocks noChangeAspect="1"/>
            </p:cNvPicPr>
            <p:nvPr/>
          </p:nvPicPr>
          <p:blipFill>
            <a:blip r:embed="rId4"/>
            <a:stretch>
              <a:fillRect/>
            </a:stretch>
          </p:blipFill>
          <p:spPr>
            <a:xfrm>
              <a:off x="621020" y="6417599"/>
              <a:ext cx="275229" cy="359999"/>
            </a:xfrm>
            <a:prstGeom prst="rect">
              <a:avLst/>
            </a:prstGeom>
          </p:spPr>
        </p:pic>
        <p:pic>
          <p:nvPicPr>
            <p:cNvPr id="37" name="Picture 36"/>
            <p:cNvPicPr>
              <a:picLocks noChangeAspect="1"/>
            </p:cNvPicPr>
            <p:nvPr/>
          </p:nvPicPr>
          <p:blipFill>
            <a:blip r:embed="rId5"/>
            <a:stretch>
              <a:fillRect/>
            </a:stretch>
          </p:blipFill>
          <p:spPr>
            <a:xfrm>
              <a:off x="896249" y="6417598"/>
              <a:ext cx="274707" cy="360000"/>
            </a:xfrm>
            <a:prstGeom prst="rect">
              <a:avLst/>
            </a:prstGeom>
          </p:spPr>
        </p:pic>
        <p:pic>
          <p:nvPicPr>
            <p:cNvPr id="38" name="Picture 37"/>
            <p:cNvPicPr>
              <a:picLocks noChangeAspect="1"/>
            </p:cNvPicPr>
            <p:nvPr/>
          </p:nvPicPr>
          <p:blipFill>
            <a:blip r:embed="rId6"/>
            <a:stretch>
              <a:fillRect/>
            </a:stretch>
          </p:blipFill>
          <p:spPr>
            <a:xfrm>
              <a:off x="1170957" y="6417598"/>
              <a:ext cx="277778" cy="360000"/>
            </a:xfrm>
            <a:prstGeom prst="rect">
              <a:avLst/>
            </a:prstGeom>
          </p:spPr>
        </p:pic>
        <p:pic>
          <p:nvPicPr>
            <p:cNvPr id="39" name="Picture 38"/>
            <p:cNvPicPr>
              <a:picLocks noChangeAspect="1"/>
            </p:cNvPicPr>
            <p:nvPr/>
          </p:nvPicPr>
          <p:blipFill>
            <a:blip r:embed="rId7"/>
            <a:stretch>
              <a:fillRect/>
            </a:stretch>
          </p:blipFill>
          <p:spPr>
            <a:xfrm>
              <a:off x="1448735" y="6417598"/>
              <a:ext cx="272492" cy="360000"/>
            </a:xfrm>
            <a:prstGeom prst="rect">
              <a:avLst/>
            </a:prstGeom>
          </p:spPr>
        </p:pic>
        <p:pic>
          <p:nvPicPr>
            <p:cNvPr id="40" name="Picture 39"/>
            <p:cNvPicPr>
              <a:picLocks noChangeAspect="1"/>
            </p:cNvPicPr>
            <p:nvPr/>
          </p:nvPicPr>
          <p:blipFill>
            <a:blip r:embed="rId8"/>
            <a:stretch>
              <a:fillRect/>
            </a:stretch>
          </p:blipFill>
          <p:spPr>
            <a:xfrm>
              <a:off x="1721227" y="6417598"/>
              <a:ext cx="275556" cy="360000"/>
            </a:xfrm>
            <a:prstGeom prst="rect">
              <a:avLst/>
            </a:prstGeom>
          </p:spPr>
        </p:pic>
        <p:pic>
          <p:nvPicPr>
            <p:cNvPr id="41" name="Picture 40"/>
            <p:cNvPicPr>
              <a:picLocks noChangeAspect="1"/>
            </p:cNvPicPr>
            <p:nvPr/>
          </p:nvPicPr>
          <p:blipFill>
            <a:blip r:embed="rId9"/>
            <a:stretch>
              <a:fillRect/>
            </a:stretch>
          </p:blipFill>
          <p:spPr>
            <a:xfrm>
              <a:off x="1996783" y="6417598"/>
              <a:ext cx="272492" cy="360000"/>
            </a:xfrm>
            <a:prstGeom prst="rect">
              <a:avLst/>
            </a:prstGeom>
          </p:spPr>
        </p:pic>
        <p:pic>
          <p:nvPicPr>
            <p:cNvPr id="42" name="Picture 41"/>
            <p:cNvPicPr>
              <a:picLocks noChangeAspect="1"/>
            </p:cNvPicPr>
            <p:nvPr/>
          </p:nvPicPr>
          <p:blipFill>
            <a:blip r:embed="rId10">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1">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2">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3">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4">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5">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6">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7">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8">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9">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20">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1">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2">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3">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4">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5">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6">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7">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8">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9">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30">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1">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38709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Energy Efficient Cities - ESMAP Knowlegde Series</a:t>
                      </a:r>
                      <a:endParaRPr lang="en-US" altLang="en-GB" b="0">
                        <a:solidFill>
                          <a:schemeClr val="bg1"/>
                        </a:solidFill>
                      </a:endParaRPr>
                    </a:p>
                  </a:txBody>
                  <a:tcPr anchor="t" anchorCtr="0">
                    <a:solidFill>
                      <a:srgbClr val="F3744B"/>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2">
            <a:grayscl/>
          </a:blip>
          <a:srcRect t="7362"/>
          <a:stretch>
            <a:fillRect/>
          </a:stretch>
        </p:blipFill>
        <p:spPr>
          <a:xfrm>
            <a:off x="2123440" y="703580"/>
            <a:ext cx="4280535" cy="2477135"/>
          </a:xfrm>
          <a:prstGeom prst="rect">
            <a:avLst/>
          </a:prstGeom>
        </p:spPr>
      </p:pic>
      <p:pic>
        <p:nvPicPr>
          <p:cNvPr id="35" name="Picture 34"/>
          <p:cNvPicPr>
            <a:picLocks noChangeAspect="1"/>
          </p:cNvPicPr>
          <p:nvPr/>
        </p:nvPicPr>
        <p:blipFill>
          <a:blip r:embed="rId3"/>
          <a:stretch>
            <a:fillRect/>
          </a:stretch>
        </p:blipFill>
        <p:spPr>
          <a:xfrm>
            <a:off x="2124075" y="3531235"/>
            <a:ext cx="4304030" cy="2692400"/>
          </a:xfrm>
          <a:prstGeom prst="rect">
            <a:avLst/>
          </a:prstGeom>
        </p:spPr>
      </p:pic>
      <p:grpSp>
        <p:nvGrpSpPr>
          <p:cNvPr id="2" name="Group 1"/>
          <p:cNvGrpSpPr>
            <a:grpSpLocks noChangeAspect="1"/>
          </p:cNvGrpSpPr>
          <p:nvPr/>
        </p:nvGrpSpPr>
        <p:grpSpPr>
          <a:xfrm>
            <a:off x="64071" y="6388474"/>
            <a:ext cx="8297366" cy="389255"/>
            <a:chOff x="621020" y="6417598"/>
            <a:chExt cx="7676346" cy="360121"/>
          </a:xfrm>
        </p:grpSpPr>
        <p:pic>
          <p:nvPicPr>
            <p:cNvPr id="12" name="Picture 11"/>
            <p:cNvPicPr>
              <a:picLocks noChangeAspect="1"/>
            </p:cNvPicPr>
            <p:nvPr/>
          </p:nvPicPr>
          <p:blipFill>
            <a:blip r:embed="rId4"/>
            <a:stretch>
              <a:fillRect/>
            </a:stretch>
          </p:blipFill>
          <p:spPr>
            <a:xfrm>
              <a:off x="621020" y="6417599"/>
              <a:ext cx="275229" cy="359999"/>
            </a:xfrm>
            <a:prstGeom prst="rect">
              <a:avLst/>
            </a:prstGeom>
          </p:spPr>
        </p:pic>
        <p:pic>
          <p:nvPicPr>
            <p:cNvPr id="37" name="Picture 36"/>
            <p:cNvPicPr>
              <a:picLocks noChangeAspect="1"/>
            </p:cNvPicPr>
            <p:nvPr/>
          </p:nvPicPr>
          <p:blipFill>
            <a:blip r:embed="rId5"/>
            <a:stretch>
              <a:fillRect/>
            </a:stretch>
          </p:blipFill>
          <p:spPr>
            <a:xfrm>
              <a:off x="896249" y="6417598"/>
              <a:ext cx="274707" cy="360000"/>
            </a:xfrm>
            <a:prstGeom prst="rect">
              <a:avLst/>
            </a:prstGeom>
          </p:spPr>
        </p:pic>
        <p:pic>
          <p:nvPicPr>
            <p:cNvPr id="38" name="Picture 37"/>
            <p:cNvPicPr>
              <a:picLocks noChangeAspect="1"/>
            </p:cNvPicPr>
            <p:nvPr/>
          </p:nvPicPr>
          <p:blipFill>
            <a:blip r:embed="rId6"/>
            <a:stretch>
              <a:fillRect/>
            </a:stretch>
          </p:blipFill>
          <p:spPr>
            <a:xfrm>
              <a:off x="1170957" y="6417598"/>
              <a:ext cx="277778" cy="360000"/>
            </a:xfrm>
            <a:prstGeom prst="rect">
              <a:avLst/>
            </a:prstGeom>
          </p:spPr>
        </p:pic>
        <p:pic>
          <p:nvPicPr>
            <p:cNvPr id="39" name="Picture 38"/>
            <p:cNvPicPr>
              <a:picLocks noChangeAspect="1"/>
            </p:cNvPicPr>
            <p:nvPr/>
          </p:nvPicPr>
          <p:blipFill>
            <a:blip r:embed="rId7"/>
            <a:stretch>
              <a:fillRect/>
            </a:stretch>
          </p:blipFill>
          <p:spPr>
            <a:xfrm>
              <a:off x="1448735" y="6417598"/>
              <a:ext cx="272492" cy="360000"/>
            </a:xfrm>
            <a:prstGeom prst="rect">
              <a:avLst/>
            </a:prstGeom>
          </p:spPr>
        </p:pic>
        <p:pic>
          <p:nvPicPr>
            <p:cNvPr id="40" name="Picture 39"/>
            <p:cNvPicPr>
              <a:picLocks noChangeAspect="1"/>
            </p:cNvPicPr>
            <p:nvPr/>
          </p:nvPicPr>
          <p:blipFill>
            <a:blip r:embed="rId8"/>
            <a:stretch>
              <a:fillRect/>
            </a:stretch>
          </p:blipFill>
          <p:spPr>
            <a:xfrm>
              <a:off x="1721227" y="6417598"/>
              <a:ext cx="275556" cy="360000"/>
            </a:xfrm>
            <a:prstGeom prst="rect">
              <a:avLst/>
            </a:prstGeom>
          </p:spPr>
        </p:pic>
        <p:pic>
          <p:nvPicPr>
            <p:cNvPr id="41" name="Picture 40"/>
            <p:cNvPicPr>
              <a:picLocks noChangeAspect="1"/>
            </p:cNvPicPr>
            <p:nvPr/>
          </p:nvPicPr>
          <p:blipFill>
            <a:blip r:embed="rId9"/>
            <a:stretch>
              <a:fillRect/>
            </a:stretch>
          </p:blipFill>
          <p:spPr>
            <a:xfrm>
              <a:off x="1996783" y="6417598"/>
              <a:ext cx="272492" cy="360000"/>
            </a:xfrm>
            <a:prstGeom prst="rect">
              <a:avLst/>
            </a:prstGeom>
          </p:spPr>
        </p:pic>
        <p:pic>
          <p:nvPicPr>
            <p:cNvPr id="42" name="Picture 41"/>
            <p:cNvPicPr>
              <a:picLocks noChangeAspect="1"/>
            </p:cNvPicPr>
            <p:nvPr/>
          </p:nvPicPr>
          <p:blipFill>
            <a:blip r:embed="rId10">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1">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2">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3">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4">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5">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6">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7">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8">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9">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20">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1">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2">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3">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4">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5">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6">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7">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8">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9">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30">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1">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11719560"/>
        </p:xfrm>
        <a:graphic>
          <a:graphicData uri="http://schemas.openxmlformats.org/drawingml/2006/table">
            <a:tbl>
              <a:tblPr firstRow="1" bandRow="1">
                <a:tableStyleId>{5C22544A-7EE6-4342-B048-85BDC9FD1C3A}</a:tableStyleId>
              </a:tblPr>
              <a:tblGrid>
                <a:gridCol w="4642485"/>
                <a:gridCol w="1757680"/>
              </a:tblGrid>
              <a:tr h="381000">
                <a:tc>
                  <a:txBody>
                    <a:bodyPr/>
                    <a:p>
                      <a:pPr>
                        <a:buNone/>
                      </a:pPr>
                      <a:r>
                        <a:rPr lang="en-US" altLang="en-GB" sz="1800" b="0">
                          <a:solidFill>
                            <a:schemeClr val="bg1"/>
                          </a:solidFill>
                          <a:sym typeface="+mn-ea"/>
                        </a:rPr>
                        <a:t>Land Use Flexibility in Manhattan</a:t>
                      </a:r>
                      <a:endParaRPr lang="en-US" altLang="en-GB" b="0">
                        <a:solidFill>
                          <a:schemeClr val="bg1"/>
                        </a:solidFill>
                      </a:endParaRPr>
                    </a:p>
                  </a:txBody>
                  <a:tcPr anchor="t" anchorCtr="0">
                    <a:solidFill>
                      <a:srgbClr val="F3744B"/>
                    </a:solidFill>
                  </a:tcPr>
                </a:tc>
                <a:tc>
                  <a:txBody>
                    <a:bodyPr/>
                    <a:p>
                      <a:pPr>
                        <a:buNone/>
                      </a:pPr>
                      <a:endParaRPr lang="en-US" altLang="en-GB" b="0">
                        <a:solidFill>
                          <a:schemeClr val="bg1"/>
                        </a:solidFill>
                      </a:endParaRPr>
                    </a:p>
                  </a:txBody>
                  <a:tcPr anchor="t" anchorCtr="0">
                    <a:solidFill>
                      <a:srgbClr val="F3744B"/>
                    </a:solidFill>
                  </a:tcPr>
                </a:tc>
              </a:tr>
              <a:tr h="381000">
                <a:tc>
                  <a:txBody>
                    <a:bodyPr/>
                    <a:p>
                      <a:pPr>
                        <a:buNone/>
                      </a:pPr>
                      <a:endParaRPr lang="en-US" altLang="en-GB">
                        <a:solidFill>
                          <a:schemeClr val="bg1"/>
                        </a:solidFill>
                      </a:endParaRPr>
                    </a:p>
                  </a:txBody>
                  <a:tcPr anchor="t" anchorCtr="0">
                    <a:solidFill>
                      <a:schemeClr val="bg1"/>
                    </a:solidFill>
                  </a:tcPr>
                </a:tc>
                <a:tc>
                  <a:txBody>
                    <a:bodyPr/>
                    <a:p>
                      <a:pPr>
                        <a:buNone/>
                      </a:pPr>
                      <a:r>
                        <a:rPr lang="en-US" altLang="en-GB" sz="1800">
                          <a:solidFill>
                            <a:schemeClr val="bg1"/>
                          </a:solidFill>
                          <a:sym typeface="+mn-ea"/>
                        </a:rPr>
                        <a:t>It  has a fine-grain urban fabric, consisting of small street blocks with buildings aligned on the street side. Floor areas are easily changed from industrial to commercial, from offices to housing, etc.</a:t>
                      </a:r>
                      <a:endParaRPr lang="en-US" altLang="en-GB" sz="1800">
                        <a:solidFill>
                          <a:schemeClr val="bg1"/>
                        </a:solidFill>
                        <a:sym typeface="+mn-ea"/>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
            <a:lum bright="12000"/>
          </a:blip>
          <a:stretch>
            <a:fillRect/>
          </a:stretch>
        </p:blipFill>
        <p:spPr>
          <a:xfrm>
            <a:off x="2123440" y="657860"/>
            <a:ext cx="4491990" cy="5550535"/>
          </a:xfrm>
          <a:prstGeom prst="rect">
            <a:avLst/>
          </a:prstGeom>
        </p:spPr>
      </p:pic>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3"/>
            <a:stretch>
              <a:fillRect/>
            </a:stretch>
          </p:blipFill>
          <p:spPr>
            <a:xfrm>
              <a:off x="621020" y="6417599"/>
              <a:ext cx="275229" cy="359999"/>
            </a:xfrm>
            <a:prstGeom prst="rect">
              <a:avLst/>
            </a:prstGeom>
          </p:spPr>
        </p:pic>
        <p:pic>
          <p:nvPicPr>
            <p:cNvPr id="12" name="Picture 11"/>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59436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b="0">
                          <a:solidFill>
                            <a:schemeClr val="bg1"/>
                          </a:solidFill>
                          <a:sym typeface="+mn-ea"/>
                        </a:rPr>
                        <a:t>FAR</a:t>
                      </a:r>
                      <a:endParaRPr lang="en-US" altLang="en-GB" b="0">
                        <a:solidFill>
                          <a:schemeClr val="bg1"/>
                        </a:solidFill>
                      </a:endParaRPr>
                    </a:p>
                  </a:txBody>
                  <a:tcPr anchor="t" anchorCtr="0">
                    <a:solidFill>
                      <a:srgbClr val="F3744B"/>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bg1"/>
                    </a:solidFill>
                  </a:tcPr>
                </a:tc>
              </a:tr>
              <a:tr h="381000">
                <a:tc>
                  <a:txBody>
                    <a:bodyPr/>
                    <a:p>
                      <a:pPr>
                        <a:buNone/>
                      </a:pPr>
                      <a:r>
                        <a:rPr lang="en-US" altLang="en-GB">
                          <a:solidFill>
                            <a:schemeClr val="bg1"/>
                          </a:solidFill>
                        </a:rPr>
                        <a:t>Prescribing FAR and building heights according to street width</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Establish Mixed Use Development</a:t>
                      </a:r>
                      <a:endParaRPr lang="en-US" altLang="en-GB">
                        <a:solidFill>
                          <a:schemeClr val="bg1"/>
                        </a:solidFill>
                      </a:endParaRPr>
                    </a:p>
                  </a:txBody>
                  <a:tcPr anchor="t" anchorCtr="0">
                    <a:solidFill>
                      <a:srgbClr val="F3744B"/>
                    </a:solidFill>
                  </a:tcPr>
                </a:tc>
              </a:tr>
              <a:tr h="381000">
                <a:tc>
                  <a:txBody>
                    <a:bodyPr/>
                    <a:p>
                      <a:pPr>
                        <a:buNone/>
                      </a:pPr>
                      <a:r>
                        <a:rPr lang="en-US" altLang="en-GB">
                          <a:solidFill>
                            <a:schemeClr val="bg1"/>
                          </a:solidFill>
                        </a:rPr>
                        <a:t>Fine grain texture of plot subdivisions, buildings &amp; building group</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Continuous landscaped public space inside and outside the block </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Ratio of office, commercial, and residential floors to building scale</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2" name="Picture 11"/>
          <p:cNvPicPr>
            <a:picLocks noChangeAspect="1"/>
          </p:cNvPicPr>
          <p:nvPr/>
        </p:nvPicPr>
        <p:blipFill>
          <a:blip r:embed="rId2">
            <a:clrChange>
              <a:clrFrom>
                <a:srgbClr val="F3F3D1">
                  <a:alpha val="100000"/>
                </a:srgbClr>
              </a:clrFrom>
              <a:clrTo>
                <a:srgbClr val="F3F3D1">
                  <a:alpha val="100000"/>
                  <a:alpha val="0"/>
                </a:srgbClr>
              </a:clrTo>
            </a:clrChange>
          </a:blip>
          <a:srcRect t="34853"/>
          <a:stretch>
            <a:fillRect/>
          </a:stretch>
        </p:blipFill>
        <p:spPr>
          <a:xfrm>
            <a:off x="2123440" y="764540"/>
            <a:ext cx="6386195" cy="3418205"/>
          </a:xfrm>
          <a:prstGeom prst="rect">
            <a:avLst/>
          </a:prstGeom>
        </p:spPr>
      </p:pic>
      <p:grpSp>
        <p:nvGrpSpPr>
          <p:cNvPr id="2" name="Group 1"/>
          <p:cNvGrpSpPr>
            <a:grpSpLocks noChangeAspect="1"/>
          </p:cNvGrpSpPr>
          <p:nvPr/>
        </p:nvGrpSpPr>
        <p:grpSpPr>
          <a:xfrm>
            <a:off x="64071" y="6388474"/>
            <a:ext cx="8297366" cy="389255"/>
            <a:chOff x="621020" y="6417598"/>
            <a:chExt cx="7676346" cy="360121"/>
          </a:xfrm>
        </p:grpSpPr>
        <p:pic>
          <p:nvPicPr>
            <p:cNvPr id="19" name="Picture 18"/>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55778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b="1">
                          <a:solidFill>
                            <a:schemeClr val="bg1"/>
                          </a:solidFill>
                          <a:sym typeface="+mn-ea"/>
                        </a:rPr>
                        <a:t>Building Scale</a:t>
                      </a:r>
                      <a:endParaRPr lang="en-US" altLang="en-GB" b="1">
                        <a:solidFill>
                          <a:schemeClr val="bg1"/>
                        </a:solidFill>
                      </a:endParaRPr>
                    </a:p>
                  </a:txBody>
                  <a:tcPr anchor="t" anchorCtr="0">
                    <a:solidFill>
                      <a:srgbClr val="F3744B"/>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bg1"/>
                    </a:solidFill>
                  </a:tcPr>
                </a:tc>
              </a:tr>
              <a:tr h="381000">
                <a:tc>
                  <a:txBody>
                    <a:bodyPr/>
                    <a:p>
                      <a:pPr>
                        <a:buNone/>
                      </a:pPr>
                      <a:r>
                        <a:rPr lang="en-US" altLang="en-GB" b="1">
                          <a:solidFill>
                            <a:schemeClr val="bg1"/>
                          </a:solidFill>
                        </a:rPr>
                        <a:t>Bioclimatic design</a:t>
                      </a:r>
                      <a:endParaRPr lang="en-US" altLang="en-GB" b="1">
                        <a:solidFill>
                          <a:schemeClr val="bg1"/>
                        </a:solidFill>
                      </a:endParaRPr>
                    </a:p>
                  </a:txBody>
                  <a:tcPr anchor="t" anchorCtr="0">
                    <a:solidFill>
                      <a:srgbClr val="F3744B"/>
                    </a:solidFill>
                  </a:tcPr>
                </a:tc>
              </a:tr>
              <a:tr h="381000">
                <a:tc>
                  <a:txBody>
                    <a:bodyPr/>
                    <a:p>
                      <a:pPr>
                        <a:buNone/>
                      </a:pPr>
                      <a:r>
                        <a:rPr lang="en-US" altLang="en-GB">
                          <a:solidFill>
                            <a:schemeClr val="bg1"/>
                          </a:solidFill>
                        </a:rPr>
                        <a:t>Different vernacular types of urban fabric</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Cooling intermediary spaces between indoors and outdoors by passive techniques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Designs are permeable, combining open plans and sections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Depth, form, and orientation of buildings to local climate</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Planning dense built-up areas while allowing a high level of sun penetration on the façades and in the cores of buildings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Shaping tall buildings in relationship to other buildings and to the wind to create favorable street and open-space microclimates</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2"/>
          <a:stretch>
            <a:fillRect/>
          </a:stretch>
        </p:blipFill>
        <p:spPr>
          <a:xfrm>
            <a:off x="5320665" y="723900"/>
            <a:ext cx="3136265" cy="1871980"/>
          </a:xfrm>
          <a:prstGeom prst="rect">
            <a:avLst/>
          </a:prstGeom>
        </p:spPr>
      </p:pic>
      <p:pic>
        <p:nvPicPr>
          <p:cNvPr id="2" name="Picture 1"/>
          <p:cNvPicPr>
            <a:picLocks noChangeAspect="1"/>
          </p:cNvPicPr>
          <p:nvPr/>
        </p:nvPicPr>
        <p:blipFill>
          <a:blip r:embed="rId3"/>
          <a:stretch>
            <a:fillRect/>
          </a:stretch>
        </p:blipFill>
        <p:spPr>
          <a:xfrm>
            <a:off x="2195830" y="723265"/>
            <a:ext cx="3063875" cy="1873250"/>
          </a:xfrm>
          <a:prstGeom prst="rect">
            <a:avLst/>
          </a:prstGeom>
        </p:spPr>
      </p:pic>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4"/>
            <a:stretch>
              <a:fillRect/>
            </a:stretch>
          </p:blipFill>
          <p:spPr>
            <a:xfrm>
              <a:off x="621020" y="6417599"/>
              <a:ext cx="275229" cy="359999"/>
            </a:xfrm>
            <a:prstGeom prst="rect">
              <a:avLst/>
            </a:prstGeom>
          </p:spPr>
        </p:pic>
        <p:pic>
          <p:nvPicPr>
            <p:cNvPr id="12" name="Picture 11"/>
            <p:cNvPicPr>
              <a:picLocks noChangeAspect="1"/>
            </p:cNvPicPr>
            <p:nvPr/>
          </p:nvPicPr>
          <p:blipFill>
            <a:blip r:embed="rId5"/>
            <a:stretch>
              <a:fillRect/>
            </a:stretch>
          </p:blipFill>
          <p:spPr>
            <a:xfrm>
              <a:off x="896249" y="6417598"/>
              <a:ext cx="274707" cy="360000"/>
            </a:xfrm>
            <a:prstGeom prst="rect">
              <a:avLst/>
            </a:prstGeom>
          </p:spPr>
        </p:pic>
        <p:pic>
          <p:nvPicPr>
            <p:cNvPr id="38" name="Picture 37"/>
            <p:cNvPicPr>
              <a:picLocks noChangeAspect="1"/>
            </p:cNvPicPr>
            <p:nvPr/>
          </p:nvPicPr>
          <p:blipFill>
            <a:blip r:embed="rId6"/>
            <a:stretch>
              <a:fillRect/>
            </a:stretch>
          </p:blipFill>
          <p:spPr>
            <a:xfrm>
              <a:off x="1170957" y="6417598"/>
              <a:ext cx="277778" cy="360000"/>
            </a:xfrm>
            <a:prstGeom prst="rect">
              <a:avLst/>
            </a:prstGeom>
          </p:spPr>
        </p:pic>
        <p:pic>
          <p:nvPicPr>
            <p:cNvPr id="39" name="Picture 38"/>
            <p:cNvPicPr>
              <a:picLocks noChangeAspect="1"/>
            </p:cNvPicPr>
            <p:nvPr/>
          </p:nvPicPr>
          <p:blipFill>
            <a:blip r:embed="rId7"/>
            <a:stretch>
              <a:fillRect/>
            </a:stretch>
          </p:blipFill>
          <p:spPr>
            <a:xfrm>
              <a:off x="1448735" y="6417598"/>
              <a:ext cx="272492" cy="360000"/>
            </a:xfrm>
            <a:prstGeom prst="rect">
              <a:avLst/>
            </a:prstGeom>
          </p:spPr>
        </p:pic>
        <p:pic>
          <p:nvPicPr>
            <p:cNvPr id="40" name="Picture 39"/>
            <p:cNvPicPr>
              <a:picLocks noChangeAspect="1"/>
            </p:cNvPicPr>
            <p:nvPr/>
          </p:nvPicPr>
          <p:blipFill>
            <a:blip r:embed="rId8"/>
            <a:stretch>
              <a:fillRect/>
            </a:stretch>
          </p:blipFill>
          <p:spPr>
            <a:xfrm>
              <a:off x="1721227" y="6417598"/>
              <a:ext cx="275556" cy="360000"/>
            </a:xfrm>
            <a:prstGeom prst="rect">
              <a:avLst/>
            </a:prstGeom>
          </p:spPr>
        </p:pic>
        <p:pic>
          <p:nvPicPr>
            <p:cNvPr id="41" name="Picture 40"/>
            <p:cNvPicPr>
              <a:picLocks noChangeAspect="1"/>
            </p:cNvPicPr>
            <p:nvPr/>
          </p:nvPicPr>
          <p:blipFill>
            <a:blip r:embed="rId9"/>
            <a:stretch>
              <a:fillRect/>
            </a:stretch>
          </p:blipFill>
          <p:spPr>
            <a:xfrm>
              <a:off x="1996783" y="6417598"/>
              <a:ext cx="272492" cy="360000"/>
            </a:xfrm>
            <a:prstGeom prst="rect">
              <a:avLst/>
            </a:prstGeom>
          </p:spPr>
        </p:pic>
        <p:pic>
          <p:nvPicPr>
            <p:cNvPr id="42" name="Picture 41"/>
            <p:cNvPicPr>
              <a:picLocks noChangeAspect="1"/>
            </p:cNvPicPr>
            <p:nvPr/>
          </p:nvPicPr>
          <p:blipFill>
            <a:blip r:embed="rId10">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1">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2">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3">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4">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5">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6">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7">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8">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9">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20">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1">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2">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3">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4">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5">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6">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7">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8">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9">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30">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1">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3337560"/>
        </p:xfrm>
        <a:graphic>
          <a:graphicData uri="http://schemas.openxmlformats.org/drawingml/2006/table">
            <a:tbl>
              <a:tblPr firstRow="1" bandRow="1">
                <a:tableStyleId>{5C22544A-7EE6-4342-B048-85BDC9FD1C3A}</a:tableStyleId>
              </a:tblPr>
              <a:tblGrid>
                <a:gridCol w="4057650"/>
                <a:gridCol w="2342515"/>
              </a:tblGrid>
              <a:tr h="381000">
                <a:tc gridSpan="2">
                  <a:txBody>
                    <a:bodyPr/>
                    <a:p>
                      <a:pPr>
                        <a:buNone/>
                      </a:pPr>
                      <a:r>
                        <a:rPr lang="en-US" altLang="en-GB" sz="1800">
                          <a:solidFill>
                            <a:schemeClr val="bg1"/>
                          </a:solidFill>
                          <a:sym typeface="+mn-ea"/>
                        </a:rPr>
                        <a:t>Best Practices &amp; Studies</a:t>
                      </a:r>
                      <a:endParaRPr lang="en-GB" altLang="en-US"/>
                    </a:p>
                  </a:txBody>
                  <a:tcPr anchor="t" anchorCtr="0">
                    <a:solidFill>
                      <a:srgbClr val="F3744B"/>
                    </a:solidFill>
                  </a:tcPr>
                </a:tc>
                <a:tc hMerge="1">
                  <a:tcPr anchor="t" anchorCtr="0">
                    <a:solidFill>
                      <a:srgbClr val="F3744B"/>
                    </a:solidFill>
                  </a:tcPr>
                </a:tc>
              </a:tr>
              <a:tr h="381000">
                <a:tc gridSpan="2">
                  <a:txBody>
                    <a:bodyPr/>
                    <a:p>
                      <a:pPr>
                        <a:buNone/>
                      </a:pPr>
                      <a:r>
                        <a:rPr lang="en-US" altLang="en-GB" sz="1800" b="1">
                          <a:solidFill>
                            <a:schemeClr val="bg1"/>
                          </a:solidFill>
                          <a:sym typeface="+mn-ea"/>
                        </a:rPr>
                        <a:t>CIty of Dezhou, China by IRENA</a:t>
                      </a:r>
                      <a:endParaRPr lang="en-US" altLang="en-GB" sz="1800" b="1">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120 solar energy enterprises which generate an</a:t>
                      </a:r>
                      <a:endParaRPr lang="en-US" altLang="en-GB" sz="1800" b="0">
                        <a:solidFill>
                          <a:schemeClr val="bg1"/>
                        </a:solidFill>
                        <a:sym typeface="+mn-ea"/>
                      </a:endParaRPr>
                    </a:p>
                    <a:p>
                      <a:pPr>
                        <a:buNone/>
                      </a:pPr>
                      <a:r>
                        <a:rPr lang="en-US" altLang="en-GB" sz="1800" b="0">
                          <a:solidFill>
                            <a:schemeClr val="bg1"/>
                          </a:solidFill>
                          <a:sym typeface="+mn-ea"/>
                        </a:rPr>
                        <a:t>annual turnover of USD 3.46 billion</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Encouraging entrepreneuship in products and services used for the generation of solar, wind, hydro, geothermal and bioenergy</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City espoused the role of an incubator developing a viable</a:t>
                      </a:r>
                      <a:endParaRPr lang="en-US" altLang="en-GB" sz="1800" b="0">
                        <a:solidFill>
                          <a:schemeClr val="bg1"/>
                        </a:solidFill>
                        <a:sym typeface="+mn-ea"/>
                      </a:endParaRPr>
                    </a:p>
                    <a:p>
                      <a:pPr>
                        <a:buNone/>
                      </a:pPr>
                      <a:r>
                        <a:rPr lang="en-US" altLang="en-GB" sz="1800" b="0">
                          <a:solidFill>
                            <a:schemeClr val="bg1"/>
                          </a:solidFill>
                          <a:sym typeface="+mn-ea"/>
                        </a:rPr>
                        <a:t>industry cluster and that of multiplier by drawing upon the existing local solar business</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a:txBody>
                    <a:bodyPr/>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txBody>
                  <a:tcPr anchor="t" anchorCtr="0">
                    <a:solidFill>
                      <a:schemeClr val="bg1"/>
                    </a:solidFill>
                  </a:tcPr>
                </a:tc>
                <a:tc>
                  <a:txBody>
                    <a:bodyPr/>
                    <a:p>
                      <a:pPr>
                        <a:buNone/>
                      </a:pPr>
                      <a:r>
                        <a:rPr lang="en-US" altLang="en-GB" sz="1800" b="0">
                          <a:solidFill>
                            <a:schemeClr val="bg1"/>
                          </a:solidFill>
                          <a:sym typeface="+mn-ea"/>
                        </a:rPr>
                        <a:t>Solar Valley Micro E Hotel, a landmark of Dezhou, and a solar energy, micro-emission hotel</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2" name="Picture 1"/>
          <p:cNvPicPr>
            <a:picLocks noChangeAspect="1"/>
          </p:cNvPicPr>
          <p:nvPr/>
        </p:nvPicPr>
        <p:blipFill>
          <a:blip r:embed="rId2"/>
          <a:stretch>
            <a:fillRect/>
          </a:stretch>
        </p:blipFill>
        <p:spPr>
          <a:xfrm>
            <a:off x="2124710" y="3357245"/>
            <a:ext cx="3949065" cy="1597025"/>
          </a:xfrm>
          <a:prstGeom prst="rect">
            <a:avLst/>
          </a:prstGeom>
        </p:spPr>
      </p:pic>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3"/>
            <a:stretch>
              <a:fillRect/>
            </a:stretch>
          </p:blipFill>
          <p:spPr>
            <a:xfrm>
              <a:off x="621020" y="6417599"/>
              <a:ext cx="275229" cy="359999"/>
            </a:xfrm>
            <a:prstGeom prst="rect">
              <a:avLst/>
            </a:prstGeom>
          </p:spPr>
        </p:pic>
        <p:pic>
          <p:nvPicPr>
            <p:cNvPr id="12" name="Picture 11"/>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 name="Picture 2"/>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571500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altLang="en-GB" sz="1800">
                          <a:solidFill>
                            <a:schemeClr val="bg1"/>
                          </a:solidFill>
                          <a:sym typeface="+mn-ea"/>
                        </a:rPr>
                        <a:t>Dezhou Economic Development Zone</a:t>
                      </a:r>
                      <a:endParaRPr lang="en-GB" altLang="en-US"/>
                    </a:p>
                  </a:txBody>
                  <a:tcPr anchor="t" anchorCtr="0">
                    <a:solidFill>
                      <a:srgbClr val="F3744B"/>
                    </a:solidFill>
                  </a:tcPr>
                </a:tc>
                <a:tc hMerge="1">
                  <a:tcPr anchor="t" anchorCtr="0">
                    <a:solidFill>
                      <a:srgbClr val="F3744B"/>
                    </a:solidFill>
                  </a:tcPr>
                </a:tc>
              </a:tr>
              <a:tr h="381000">
                <a:tc gridSpan="2">
                  <a:txBody>
                    <a:bodyPr/>
                    <a:p>
                      <a:pPr>
                        <a:buNone/>
                      </a:pPr>
                      <a:r>
                        <a:rPr lang="en-US" altLang="en-GB" sz="1800" b="0">
                          <a:solidFill>
                            <a:schemeClr val="bg1"/>
                          </a:solidFill>
                          <a:sym typeface="+mn-ea"/>
                        </a:rPr>
                        <a:t>1997, the Municipal Party Committee of Dezhou, together with the local government of Dezhou, elaborated the Development Plan</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Hard and soft infrastructure on a piece of previously unused land</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Any company can invest and build in the Zone, as long as it  does not pollute, and has high growth potential</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e.g. solar energy, biomedicine, environmental conservation equipment manufacturing, and new materials</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a:txBody>
                    <a:bodyPr/>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txBody>
                  <a:tcPr anchor="t" anchorCtr="0">
                    <a:solidFill>
                      <a:schemeClr val="bg1"/>
                    </a:solidFill>
                  </a:tcPr>
                </a:tc>
                <a:tc>
                  <a:txBody>
                    <a:bodyPr/>
                    <a:p>
                      <a:pPr>
                        <a:buNone/>
                      </a:pPr>
                      <a:r>
                        <a:rPr lang="en-US" altLang="en-GB" sz="1800" b="0">
                          <a:solidFill>
                            <a:schemeClr val="bg1"/>
                          </a:solidFill>
                          <a:sym typeface="+mn-ea"/>
                        </a:rPr>
                        <a:t> 20 MW Solar PV Power Station developed by China Energy Conservation and Environmental Protection Group in Dezhou, among the largest in Asia</a:t>
                      </a:r>
                      <a:endParaRPr lang="en-US" altLang="en-GB" sz="1800" b="0">
                        <a:solidFill>
                          <a:schemeClr val="bg1"/>
                        </a:solidFill>
                        <a:sym typeface="+mn-ea"/>
                      </a:endParaRPr>
                    </a:p>
                  </a:txBody>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A special Solar Industry Promotion Committee was established using the National Renewable Energy Law</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comprised of the mayor, the party secretary, and officers from the departments of reform and development, urban planning, finance, and new technologies</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bl>
          </a:graphicData>
        </a:graphic>
      </p:graphicFrame>
      <p:pic>
        <p:nvPicPr>
          <p:cNvPr id="3" name="Picture 2"/>
          <p:cNvPicPr>
            <a:picLocks noChangeAspect="1"/>
          </p:cNvPicPr>
          <p:nvPr/>
        </p:nvPicPr>
        <p:blipFill>
          <a:blip r:embed="rId2"/>
          <a:stretch>
            <a:fillRect/>
          </a:stretch>
        </p:blipFill>
        <p:spPr>
          <a:xfrm>
            <a:off x="2141855" y="3027045"/>
            <a:ext cx="3083560" cy="1562100"/>
          </a:xfrm>
          <a:prstGeom prst="rect">
            <a:avLst/>
          </a:prstGeom>
        </p:spPr>
      </p:pic>
      <p:grpSp>
        <p:nvGrpSpPr>
          <p:cNvPr id="2" name="Group 1"/>
          <p:cNvGrpSpPr>
            <a:grpSpLocks noChangeAspect="1"/>
          </p:cNvGrpSpPr>
          <p:nvPr/>
        </p:nvGrpSpPr>
        <p:grpSpPr>
          <a:xfrm>
            <a:off x="64071" y="6388474"/>
            <a:ext cx="8297366" cy="389255"/>
            <a:chOff x="621020" y="6417598"/>
            <a:chExt cx="7676346" cy="360121"/>
          </a:xfrm>
        </p:grpSpPr>
        <p:pic>
          <p:nvPicPr>
            <p:cNvPr id="12" name="Picture 11"/>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7" name="Picture 36"/>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553212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Incentive to Business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Foreign companies, export-oriented companies or high-tech companies received a two-year tax waiver, followed by a three-year tax reduction</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if the company remained in the high-tech sector, it would receive a 50% tax rebate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Lowered the barriers to entrance of new solar energy ventures by allowing enterprises with a capital reserve of less than USD 157,480 (RMB 1 million) to qualify for two-year instalments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Low-interest loans and financing channels were provided to enterprises with patented technologies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Integration of solar energy systems into new buildings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The Million Roof Project was launched in 2008 -  new residential buildings in Dezhou to be equipped with solar thermal facilities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Also applied to the renovation of existing buildings through RE building integration demonstration project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Urban Planning &amp; Construction Administration to supervise and check-upon-delivery of newly designed or built buildings, to fulfil the requirements of integrating solar thermal or PV energy</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2" name="Picture 1"/>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553212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b="0">
                          <a:solidFill>
                            <a:schemeClr val="bg1"/>
                          </a:solidFill>
                          <a:sym typeface="+mn-ea"/>
                        </a:rPr>
                        <a:t>Thousand Bathroom Project was launched aiming to provide a solution to the scarcity of hot water in winter for the peasants in Dezhou by building solar public bathrooms in villages. The project costs were shared between the solar water heater manufacturers, the government of Dezhou and local rural residents.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Photovoltaic demonstration project</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Installed, or replaced conventional lights with solar lights at 50 traffic junctions, 5 main roads, 5 residential districts, including providing street and landscape lighting in 5 scenic areas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Research and Development</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Companies like Himin Solar invest heavily in R&amp;D. The local government has also led and been involved in more than 20 National High-tech R&amp;D Programmes on solar energy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Overcoming the initial challenges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The city had to overcome small size of the local solar energy industry, poorly developed financial mechanisms for growing industrial companies, and the shortage of sector-related skills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Emergence of a large number of workshop-type solar water heater</a:t>
                      </a:r>
                      <a:endParaRPr lang="en-US" altLang="en-GB" sz="1800" b="0">
                        <a:solidFill>
                          <a:schemeClr val="bg1"/>
                        </a:solidFill>
                        <a:sym typeface="+mn-ea"/>
                      </a:endParaRPr>
                    </a:p>
                    <a:p>
                      <a:pPr>
                        <a:buNone/>
                      </a:pPr>
                      <a:r>
                        <a:rPr lang="en-US" altLang="en-GB" sz="1800" b="0">
                          <a:solidFill>
                            <a:schemeClr val="bg1"/>
                          </a:solidFill>
                          <a:sym typeface="+mn-ea"/>
                        </a:rPr>
                        <a:t>manufacturers </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grpSp>
        <p:nvGrpSpPr>
          <p:cNvPr id="2" name="Group 1"/>
          <p:cNvGrpSpPr>
            <a:grpSpLocks noChangeAspect="1"/>
          </p:cNvGrpSpPr>
          <p:nvPr/>
        </p:nvGrpSpPr>
        <p:grpSpPr>
          <a:xfrm>
            <a:off x="64071" y="6388474"/>
            <a:ext cx="8297366" cy="389255"/>
            <a:chOff x="621020" y="6417598"/>
            <a:chExt cx="7676346" cy="360121"/>
          </a:xfrm>
        </p:grpSpPr>
        <p:pic>
          <p:nvPicPr>
            <p:cNvPr id="3" name="Picture 2"/>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5" name="Picture 34"/>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5608320"/>
        </p:xfrm>
        <a:graphic>
          <a:graphicData uri="http://schemas.openxmlformats.org/drawingml/2006/table">
            <a:tbl>
              <a:tblPr firstRow="1" bandRow="1">
                <a:tableStyleId>{5C22544A-7EE6-4342-B048-85BDC9FD1C3A}</a:tableStyleId>
              </a:tblPr>
              <a:tblGrid>
                <a:gridCol w="3894455"/>
                <a:gridCol w="2505710"/>
              </a:tblGrid>
              <a:tr h="381000">
                <a:tc gridSpan="2">
                  <a:txBody>
                    <a:bodyPr/>
                    <a:p>
                      <a:pPr>
                        <a:buNone/>
                      </a:pPr>
                      <a:r>
                        <a:rPr lang="en-US" altLang="en-GB" sz="1800">
                          <a:solidFill>
                            <a:schemeClr val="bg1"/>
                          </a:solidFill>
                          <a:sym typeface="+mn-ea"/>
                        </a:rPr>
                        <a:t>Results</a:t>
                      </a:r>
                      <a:endParaRPr lang="en-GB" altLang="en-US"/>
                    </a:p>
                  </a:txBody>
                  <a:tcPr anchor="t" anchorCtr="0">
                    <a:solidFill>
                      <a:srgbClr val="F3744B"/>
                    </a:solidFill>
                  </a:tcPr>
                </a:tc>
                <a:tc hMerge="1">
                  <a:tcPr anchor="t" anchorCtr="0">
                    <a:solidFill>
                      <a:srgbClr val="F3744B"/>
                    </a:solidFill>
                  </a:tcPr>
                </a:tc>
              </a:tr>
              <a:tr h="381000">
                <a:tc gridSpan="2">
                  <a:txBody>
                    <a:bodyPr/>
                    <a:p>
                      <a:pPr>
                        <a:buNone/>
                      </a:pPr>
                      <a:r>
                        <a:rPr lang="en-US" altLang="en-GB" sz="1800" b="0">
                          <a:solidFill>
                            <a:schemeClr val="bg1"/>
                          </a:solidFill>
                          <a:sym typeface="+mn-ea"/>
                        </a:rPr>
                        <a:t>Between 2005 and 2010, the annual growth rate of the solar energy industry was over 30%</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Out of 66,000 new jobs that were created in Dezhou in 2010, 30% were in the solar energy business</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640080">
                <a:tc gridSpan="2">
                  <a:txBody>
                    <a:bodyPr/>
                    <a:p>
                      <a:pPr>
                        <a:buNone/>
                      </a:pPr>
                      <a:r>
                        <a:rPr lang="en-US" altLang="en-GB" sz="1800" b="0">
                          <a:solidFill>
                            <a:schemeClr val="bg1"/>
                          </a:solidFill>
                          <a:sym typeface="+mn-ea"/>
                        </a:rPr>
                        <a:t>120 solar energy enterprises, generating an annual turnover of USD 3.46 billion</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a:txBody>
                    <a:bodyPr/>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txBody>
                  <a:tcPr anchor="t" anchorCtr="0">
                    <a:solidFill>
                      <a:schemeClr val="bg1"/>
                    </a:solidFill>
                  </a:tcPr>
                </a:tc>
                <a:tc>
                  <a:txBody>
                    <a:bodyPr/>
                    <a:p>
                      <a:pPr>
                        <a:buNone/>
                      </a:pPr>
                      <a:r>
                        <a:rPr lang="en-US" altLang="en-GB" sz="1800" b="0">
                          <a:solidFill>
                            <a:schemeClr val="bg1"/>
                          </a:solidFill>
                          <a:sym typeface="+mn-ea"/>
                        </a:rPr>
                        <a:t>Integration of solar energy into new buildings in Dezhou</a:t>
                      </a:r>
                      <a:endParaRPr lang="en-US" altLang="en-GB" sz="1800" b="0">
                        <a:solidFill>
                          <a:schemeClr val="bg1"/>
                        </a:solidFill>
                        <a:sym typeface="+mn-ea"/>
                      </a:endParaRPr>
                    </a:p>
                  </a:txBody>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The energy consumption per unit of GDP was 1.17 tonnes of standard coal per USD 1,574.8 </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By 2015 the energy consumption per unit of GDP will decrease to 0.875 tonnes of standard coal</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bl>
          </a:graphicData>
        </a:graphic>
      </p:graphicFrame>
      <p:pic>
        <p:nvPicPr>
          <p:cNvPr id="2" name="Picture 1"/>
          <p:cNvPicPr>
            <a:picLocks noChangeAspect="1"/>
          </p:cNvPicPr>
          <p:nvPr/>
        </p:nvPicPr>
        <p:blipFill>
          <a:blip r:embed="rId2"/>
          <a:stretch>
            <a:fillRect/>
          </a:stretch>
        </p:blipFill>
        <p:spPr>
          <a:xfrm>
            <a:off x="2163445" y="2708910"/>
            <a:ext cx="3709670" cy="1988820"/>
          </a:xfrm>
          <a:prstGeom prst="rect">
            <a:avLst/>
          </a:prstGeom>
        </p:spPr>
      </p:pic>
      <p:grpSp>
        <p:nvGrpSpPr>
          <p:cNvPr id="3" name="Group 2"/>
          <p:cNvGrpSpPr>
            <a:grpSpLocks noChangeAspect="1"/>
          </p:cNvGrpSpPr>
          <p:nvPr/>
        </p:nvGrpSpPr>
        <p:grpSpPr>
          <a:xfrm>
            <a:off x="64071" y="6388474"/>
            <a:ext cx="8297366" cy="389255"/>
            <a:chOff x="621020" y="6417598"/>
            <a:chExt cx="7676346" cy="360121"/>
          </a:xfrm>
        </p:grpSpPr>
        <p:pic>
          <p:nvPicPr>
            <p:cNvPr id="12" name="Picture 11"/>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7" name="Picture 36"/>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stretch>
              <a:fillRect/>
            </a:stretch>
          </p:blipFill>
          <p:spPr>
            <a:xfrm>
              <a:off x="1170957" y="6417598"/>
              <a:ext cx="277778" cy="360000"/>
            </a:xfrm>
            <a:prstGeom prst="rect">
              <a:avLst/>
            </a:prstGeom>
          </p:spPr>
        </p:pic>
        <p:pic>
          <p:nvPicPr>
            <p:cNvPr id="7" name="Picture 6"/>
            <p:cNvPicPr>
              <a:picLocks noChangeAspect="1"/>
            </p:cNvPicPr>
            <p:nvPr/>
          </p:nvPicPr>
          <p:blipFill>
            <a:blip r:embed="rId4"/>
            <a:stretch>
              <a:fillRect/>
            </a:stretch>
          </p:blipFill>
          <p:spPr>
            <a:xfrm>
              <a:off x="1448735" y="6417598"/>
              <a:ext cx="272492" cy="360000"/>
            </a:xfrm>
            <a:prstGeom prst="rect">
              <a:avLst/>
            </a:prstGeom>
          </p:spPr>
        </p:pic>
        <p:pic>
          <p:nvPicPr>
            <p:cNvPr id="8" name="Picture 7"/>
            <p:cNvPicPr>
              <a:picLocks noChangeAspect="1"/>
            </p:cNvPicPr>
            <p:nvPr/>
          </p:nvPicPr>
          <p:blipFill>
            <a:blip r:embed="rId5"/>
            <a:stretch>
              <a:fillRect/>
            </a:stretch>
          </p:blipFill>
          <p:spPr>
            <a:xfrm>
              <a:off x="1721227" y="6417598"/>
              <a:ext cx="275556" cy="360000"/>
            </a:xfrm>
            <a:prstGeom prst="rect">
              <a:avLst/>
            </a:prstGeom>
          </p:spPr>
        </p:pic>
        <p:pic>
          <p:nvPicPr>
            <p:cNvPr id="9" name="Picture 8"/>
            <p:cNvPicPr>
              <a:picLocks noChangeAspect="1"/>
            </p:cNvPicPr>
            <p:nvPr/>
          </p:nvPicPr>
          <p:blipFill>
            <a:blip r:embed="rId6">
              <a:grayscl/>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102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6" name="Table 35"/>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a:solidFill>
                            <a:schemeClr val="bg1"/>
                          </a:solidFill>
                          <a:effectLst/>
                        </a:rPr>
                        <a:t>3. Fossil Fuel Consumption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a:solidFill>
                            <a:schemeClr val="bg1"/>
                          </a:solidFill>
                          <a:effectLst/>
                        </a:rPr>
                        <a:t>4. Energy efficient street lighting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2" name="Diagram 1"/>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3" name="Text Box 2"/>
          <p:cNvSpPr txBox="1"/>
          <p:nvPr/>
        </p:nvSpPr>
        <p:spPr>
          <a:xfrm>
            <a:off x="6660515" y="764540"/>
            <a:ext cx="417830" cy="398780"/>
          </a:xfrm>
          <a:prstGeom prst="rect">
            <a:avLst/>
          </a:prstGeom>
          <a:noFill/>
        </p:spPr>
        <p:txBody>
          <a:bodyPr wrap="square" rtlCol="0">
            <a:spAutoFit/>
          </a:bodyPr>
          <a:p>
            <a:pPr algn="l" fontAlgn="t"/>
            <a:r>
              <a:rPr lang="en-US" sz="2000" b="1" dirty="0">
                <a:solidFill>
                  <a:srgbClr val="F3744B"/>
                </a:solidFill>
                <a:effectLst>
                  <a:outerShdw blurRad="38100" dist="38100" dir="2700000" algn="tl">
                    <a:srgbClr val="000000">
                      <a:alpha val="43137"/>
                    </a:srgbClr>
                  </a:outerShdw>
                </a:effectLst>
                <a:sym typeface="+mn-ea"/>
              </a:rPr>
              <a:t>1</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2" name="Text Box 11"/>
          <p:cNvSpPr txBox="1"/>
          <p:nvPr/>
        </p:nvSpPr>
        <p:spPr>
          <a:xfrm>
            <a:off x="7414895" y="364490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2</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9" name="Text Box 18"/>
          <p:cNvSpPr txBox="1"/>
          <p:nvPr/>
        </p:nvSpPr>
        <p:spPr>
          <a:xfrm>
            <a:off x="5108575" y="5445125"/>
            <a:ext cx="44577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3</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7" name="Text Box 36"/>
          <p:cNvSpPr txBox="1"/>
          <p:nvPr/>
        </p:nvSpPr>
        <p:spPr>
          <a:xfrm>
            <a:off x="3131820" y="980440"/>
            <a:ext cx="41783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5</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8" name="Text Box 37"/>
          <p:cNvSpPr txBox="1"/>
          <p:nvPr/>
        </p:nvSpPr>
        <p:spPr>
          <a:xfrm>
            <a:off x="2555240" y="414909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4</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0" name="Text Box 39"/>
          <p:cNvSpPr txBox="1"/>
          <p:nvPr/>
        </p:nvSpPr>
        <p:spPr>
          <a:xfrm>
            <a:off x="2736850" y="116840"/>
            <a:ext cx="473710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ENERGY &amp; GREEN BUILDINGS</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1" name="Text Box 40"/>
          <p:cNvSpPr txBox="1"/>
          <p:nvPr/>
        </p:nvSpPr>
        <p:spPr>
          <a:xfrm>
            <a:off x="3780155" y="5915660"/>
            <a:ext cx="3023235"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SCORE WEIGHTAGE</a:t>
            </a:r>
            <a:endParaRPr lang="en-US" altLang="en-GB" sz="2000" b="1" dirty="0">
              <a:solidFill>
                <a:srgbClr val="F3744B"/>
              </a:solidFill>
              <a:effectLst>
                <a:outerShdw blurRad="38100" dist="38100" dir="2700000" algn="tl">
                  <a:srgbClr val="000000">
                    <a:alpha val="43137"/>
                  </a:srgbClr>
                </a:outerShdw>
              </a:effectLst>
              <a:sym typeface="+mn-ea"/>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33782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Costs &amp; Financing</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From 1998 to 2008, the local government of Dezhou allocated USD 15.7 million (or RMB 100 million) annually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By 2010, Dezhou stakeholders had invested an accumulated USD 1.23 billion</a:t>
                      </a:r>
                      <a:endParaRPr lang="en-US" altLang="en-GB" sz="1800" b="0">
                        <a:solidFill>
                          <a:schemeClr val="bg1"/>
                        </a:solidFill>
                        <a:sym typeface="+mn-ea"/>
                      </a:endParaRPr>
                    </a:p>
                  </a:txBody>
                  <a:tcPr anchor="t" anchorCtr="0">
                    <a:solidFill>
                      <a:schemeClr val="accent6">
                        <a:lumMod val="60000"/>
                        <a:lumOff val="40000"/>
                      </a:schemeClr>
                    </a:solidFill>
                  </a:tcPr>
                </a:tc>
              </a:tr>
              <a:tr h="436880">
                <a:tc>
                  <a:txBody>
                    <a:bodyPr/>
                    <a:p>
                      <a:pPr>
                        <a:buNone/>
                      </a:pPr>
                      <a:r>
                        <a:rPr lang="en-US" altLang="en-GB" sz="1800" b="1">
                          <a:solidFill>
                            <a:schemeClr val="bg1"/>
                          </a:solidFill>
                          <a:sym typeface="+mn-ea"/>
                        </a:rPr>
                        <a:t>Renewable energy as a leading sector for urban development</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RE has proven to be a leading sector of the urban economy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Energy being centrally positioned within the production process of sustainable goods and services</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grpSp>
        <p:nvGrpSpPr>
          <p:cNvPr id="2" name="Group 1"/>
          <p:cNvGrpSpPr>
            <a:grpSpLocks noChangeAspect="1"/>
          </p:cNvGrpSpPr>
          <p:nvPr/>
        </p:nvGrpSpPr>
        <p:grpSpPr>
          <a:xfrm>
            <a:off x="64071" y="6388474"/>
            <a:ext cx="8297366" cy="389255"/>
            <a:chOff x="621020" y="6417598"/>
            <a:chExt cx="7676346" cy="360121"/>
          </a:xfrm>
        </p:grpSpPr>
        <p:pic>
          <p:nvPicPr>
            <p:cNvPr id="3" name="Picture 2"/>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5" name="Picture 34"/>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4075" y="260350"/>
          <a:ext cx="6400165" cy="762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a:t>Best Practices &amp; Solutions</a:t>
                      </a:r>
                      <a:endParaRPr lang="en-US" altLang="en-GB"/>
                    </a:p>
                  </a:txBody>
                  <a:tcPr anchor="t" anchorCtr="0">
                    <a:solidFill>
                      <a:srgbClr val="F3744B"/>
                    </a:solidFill>
                  </a:tcPr>
                </a:tc>
              </a:tr>
              <a:tr h="381000">
                <a:tc>
                  <a:txBody>
                    <a:bodyPr/>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txBody>
                  <a:tcPr anchor="t" anchorCtr="0">
                    <a:noFill/>
                  </a:tcPr>
                </a:tc>
              </a:tr>
            </a:tbl>
          </a:graphicData>
        </a:graphic>
      </p:graphicFrame>
      <p:graphicFrame>
        <p:nvGraphicFramePr>
          <p:cNvPr id="2" name="Table 1"/>
          <p:cNvGraphicFramePr/>
          <p:nvPr/>
        </p:nvGraphicFramePr>
        <p:xfrm>
          <a:off x="2124075" y="4867275"/>
          <a:ext cx="6400165" cy="1524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b="0">
                          <a:solidFill>
                            <a:schemeClr val="bg1"/>
                          </a:solidFill>
                          <a:sym typeface="+mn-ea"/>
                        </a:rPr>
                        <a:t>Greenwall retrofit envelope on north-east-west facades</a:t>
                      </a:r>
                      <a:endParaRPr lang="en-US" altLang="en-GB" b="0">
                        <a:solidFill>
                          <a:schemeClr val="bg1"/>
                        </a:solidFill>
                      </a:endParaRPr>
                    </a:p>
                  </a:txBody>
                  <a:tcPr anchor="t" anchorCtr="0">
                    <a:solidFill>
                      <a:srgbClr val="FAC090"/>
                    </a:solidFill>
                  </a:tcPr>
                </a:tc>
              </a:tr>
              <a:tr h="381000">
                <a:tc>
                  <a:txBody>
                    <a:bodyPr/>
                    <a:p>
                      <a:pPr>
                        <a:buNone/>
                      </a:pPr>
                      <a:r>
                        <a:rPr lang="en-US" altLang="en-GB">
                          <a:solidFill>
                            <a:schemeClr val="bg1"/>
                          </a:solidFill>
                        </a:rPr>
                        <a:t>Balconies projecting into setback to shade passage and facades</a:t>
                      </a:r>
                      <a:endParaRPr lang="en-US" altLang="en-GB">
                        <a:solidFill>
                          <a:schemeClr val="bg1"/>
                        </a:solidFill>
                      </a:endParaRPr>
                    </a:p>
                  </a:txBody>
                  <a:tcPr anchor="t" anchorCtr="0">
                    <a:solidFill>
                      <a:srgbClr val="FAC090"/>
                    </a:solidFill>
                  </a:tcPr>
                </a:tc>
              </a:tr>
              <a:tr h="381000">
                <a:tc>
                  <a:txBody>
                    <a:bodyPr/>
                    <a:p>
                      <a:pPr>
                        <a:buNone/>
                      </a:pPr>
                      <a:r>
                        <a:rPr lang="en-US" altLang="en-GB">
                          <a:solidFill>
                            <a:schemeClr val="bg1"/>
                          </a:solidFill>
                        </a:rPr>
                        <a:t>Multilevel vertical plantation systems with drip irrigation</a:t>
                      </a:r>
                      <a:endParaRPr lang="en-US" altLang="en-GB">
                        <a:solidFill>
                          <a:schemeClr val="bg1"/>
                        </a:solidFill>
                      </a:endParaRPr>
                    </a:p>
                  </a:txBody>
                  <a:tcPr anchor="t" anchorCtr="0">
                    <a:solidFill>
                      <a:srgbClr val="FAC090"/>
                    </a:solidFill>
                  </a:tcPr>
                </a:tc>
              </a:tr>
            </a:tbl>
          </a:graphicData>
        </a:graphic>
      </p:graphicFrame>
      <p:graphicFrame>
        <p:nvGraphicFramePr>
          <p:cNvPr id="10" name="Table 9"/>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1"/>
            <a:stretch>
              <a:fillRect/>
            </a:stretch>
          </p:blipFill>
          <p:spPr>
            <a:xfrm>
              <a:off x="621020" y="6417599"/>
              <a:ext cx="275229" cy="359999"/>
            </a:xfrm>
            <a:prstGeom prst="rect">
              <a:avLst/>
            </a:prstGeom>
          </p:spPr>
        </p:pic>
        <p:pic>
          <p:nvPicPr>
            <p:cNvPr id="62" name="Picture 61"/>
            <p:cNvPicPr>
              <a:picLocks noChangeAspect="1"/>
            </p:cNvPicPr>
            <p:nvPr/>
          </p:nvPicPr>
          <p:blipFill>
            <a:blip r:embed="rId2">
              <a:grayscl/>
            </a:blip>
            <a:stretch>
              <a:fillRect/>
            </a:stretch>
          </p:blipFill>
          <p:spPr>
            <a:xfrm>
              <a:off x="896249" y="6417598"/>
              <a:ext cx="274707" cy="360000"/>
            </a:xfrm>
            <a:prstGeom prst="rect">
              <a:avLst/>
            </a:prstGeom>
          </p:spPr>
        </p:pic>
        <p:pic>
          <p:nvPicPr>
            <p:cNvPr id="63" name="Picture 62"/>
            <p:cNvPicPr>
              <a:picLocks noChangeAspect="1"/>
            </p:cNvPicPr>
            <p:nvPr/>
          </p:nvPicPr>
          <p:blipFill>
            <a:blip r:embed="rId3">
              <a:grayscl/>
            </a:blip>
            <a:stretch>
              <a:fillRect/>
            </a:stretch>
          </p:blipFill>
          <p:spPr>
            <a:xfrm>
              <a:off x="1170957" y="6417598"/>
              <a:ext cx="277778" cy="360000"/>
            </a:xfrm>
            <a:prstGeom prst="rect">
              <a:avLst/>
            </a:prstGeom>
          </p:spPr>
        </p:pic>
        <p:pic>
          <p:nvPicPr>
            <p:cNvPr id="64" name="Picture 63"/>
            <p:cNvPicPr>
              <a:picLocks noChangeAspect="1"/>
            </p:cNvPicPr>
            <p:nvPr/>
          </p:nvPicPr>
          <p:blipFill>
            <a:blip r:embed="rId4">
              <a:grayscl/>
            </a:blip>
            <a:stretch>
              <a:fillRect/>
            </a:stretch>
          </p:blipFill>
          <p:spPr>
            <a:xfrm>
              <a:off x="1448735" y="6417598"/>
              <a:ext cx="272492" cy="360000"/>
            </a:xfrm>
            <a:prstGeom prst="rect">
              <a:avLst/>
            </a:prstGeom>
          </p:spPr>
        </p:pic>
        <p:pic>
          <p:nvPicPr>
            <p:cNvPr id="65" name="Picture 64"/>
            <p:cNvPicPr>
              <a:picLocks noChangeAspect="1"/>
            </p:cNvPicPr>
            <p:nvPr/>
          </p:nvPicPr>
          <p:blipFill>
            <a:blip r:embed="rId5"/>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72" name="Picture 71"/>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73" name="Picture 72"/>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74" name="Picture 73"/>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80" name="Picture 7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81" name="Picture 8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82" name="Picture 8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99" name="Picture 98" descr="SIte001"/>
          <p:cNvPicPr>
            <a:picLocks noChangeAspect="1"/>
          </p:cNvPicPr>
          <p:nvPr/>
        </p:nvPicPr>
        <p:blipFill>
          <a:blip r:embed="rId30"/>
          <a:srcRect l="13385"/>
          <a:stretch>
            <a:fillRect/>
          </a:stretch>
        </p:blipFill>
        <p:spPr>
          <a:xfrm>
            <a:off x="2196465" y="1052195"/>
            <a:ext cx="6304280" cy="3378200"/>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1"/>
            <a:stretch>
              <a:fillRect/>
            </a:stretch>
          </p:blipFill>
          <p:spPr>
            <a:xfrm>
              <a:off x="621020" y="6417599"/>
              <a:ext cx="275229" cy="359999"/>
            </a:xfrm>
            <a:prstGeom prst="rect">
              <a:avLst/>
            </a:prstGeom>
          </p:spPr>
        </p:pic>
        <p:pic>
          <p:nvPicPr>
            <p:cNvPr id="62" name="Picture 61"/>
            <p:cNvPicPr>
              <a:picLocks noChangeAspect="1"/>
            </p:cNvPicPr>
            <p:nvPr/>
          </p:nvPicPr>
          <p:blipFill>
            <a:blip r:embed="rId2">
              <a:grayscl/>
            </a:blip>
            <a:stretch>
              <a:fillRect/>
            </a:stretch>
          </p:blipFill>
          <p:spPr>
            <a:xfrm>
              <a:off x="896249" y="6417598"/>
              <a:ext cx="274707" cy="360000"/>
            </a:xfrm>
            <a:prstGeom prst="rect">
              <a:avLst/>
            </a:prstGeom>
          </p:spPr>
        </p:pic>
        <p:pic>
          <p:nvPicPr>
            <p:cNvPr id="63" name="Picture 62"/>
            <p:cNvPicPr>
              <a:picLocks noChangeAspect="1"/>
            </p:cNvPicPr>
            <p:nvPr/>
          </p:nvPicPr>
          <p:blipFill>
            <a:blip r:embed="rId3">
              <a:grayscl/>
            </a:blip>
            <a:stretch>
              <a:fillRect/>
            </a:stretch>
          </p:blipFill>
          <p:spPr>
            <a:xfrm>
              <a:off x="1170957" y="6417598"/>
              <a:ext cx="277778" cy="360000"/>
            </a:xfrm>
            <a:prstGeom prst="rect">
              <a:avLst/>
            </a:prstGeom>
          </p:spPr>
        </p:pic>
        <p:pic>
          <p:nvPicPr>
            <p:cNvPr id="64" name="Picture 63"/>
            <p:cNvPicPr>
              <a:picLocks noChangeAspect="1"/>
            </p:cNvPicPr>
            <p:nvPr/>
          </p:nvPicPr>
          <p:blipFill>
            <a:blip r:embed="rId4">
              <a:grayscl/>
            </a:blip>
            <a:stretch>
              <a:fillRect/>
            </a:stretch>
          </p:blipFill>
          <p:spPr>
            <a:xfrm>
              <a:off x="1448735" y="6417598"/>
              <a:ext cx="272492" cy="360000"/>
            </a:xfrm>
            <a:prstGeom prst="rect">
              <a:avLst/>
            </a:prstGeom>
          </p:spPr>
        </p:pic>
        <p:pic>
          <p:nvPicPr>
            <p:cNvPr id="65" name="Picture 64"/>
            <p:cNvPicPr>
              <a:picLocks noChangeAspect="1"/>
            </p:cNvPicPr>
            <p:nvPr/>
          </p:nvPicPr>
          <p:blipFill>
            <a:blip r:embed="rId5"/>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72" name="Picture 71"/>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73" name="Picture 72"/>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74" name="Picture 73"/>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80" name="Picture 7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81" name="Picture 8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82" name="Picture 8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aphicFrame>
        <p:nvGraphicFramePr>
          <p:cNvPr id="4" name="Table 3"/>
          <p:cNvGraphicFramePr/>
          <p:nvPr/>
        </p:nvGraphicFramePr>
        <p:xfrm>
          <a:off x="2124075" y="260350"/>
          <a:ext cx="6400165" cy="762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a:t>Best Practices &amp; Solutions</a:t>
                      </a:r>
                      <a:endParaRPr lang="en-US" altLang="en-GB"/>
                    </a:p>
                  </a:txBody>
                  <a:tcPr anchor="t" anchorCtr="0">
                    <a:solidFill>
                      <a:srgbClr val="F3744B"/>
                    </a:solidFill>
                  </a:tcPr>
                </a:tc>
              </a:tr>
              <a:tr h="381000">
                <a:tc>
                  <a:txBody>
                    <a:bodyPr/>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txBody>
                  <a:tcPr anchor="t" anchorCtr="0">
                    <a:noFill/>
                  </a:tcPr>
                </a:tc>
              </a:tr>
            </a:tbl>
          </a:graphicData>
        </a:graphic>
      </p:graphicFrame>
      <p:graphicFrame>
        <p:nvGraphicFramePr>
          <p:cNvPr id="5" name="Table 4"/>
          <p:cNvGraphicFramePr/>
          <p:nvPr/>
        </p:nvGraphicFramePr>
        <p:xfrm>
          <a:off x="2124075" y="4867275"/>
          <a:ext cx="6400165" cy="1524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Solar Panel retrofit with MS Framing on Roof</a:t>
                      </a:r>
                      <a:endParaRPr lang="en-US" altLang="en-GB" b="0">
                        <a:solidFill>
                          <a:schemeClr val="bg1"/>
                        </a:solidFill>
                      </a:endParaRPr>
                    </a:p>
                  </a:txBody>
                  <a:tcPr anchor="t" anchorCtr="0">
                    <a:solidFill>
                      <a:srgbClr val="FAC090"/>
                    </a:solidFill>
                  </a:tcPr>
                </a:tc>
              </a:tr>
              <a:tr h="381000">
                <a:tc>
                  <a:txBody>
                    <a:bodyPr/>
                    <a:p>
                      <a:pPr>
                        <a:buNone/>
                      </a:pPr>
                      <a:r>
                        <a:rPr lang="en-US" altLang="en-GB">
                          <a:solidFill>
                            <a:schemeClr val="bg1"/>
                          </a:solidFill>
                        </a:rPr>
                        <a:t>Solar Roof also acting as cooling agent for roofs</a:t>
                      </a:r>
                      <a:endParaRPr lang="en-US" altLang="en-GB">
                        <a:solidFill>
                          <a:schemeClr val="bg1"/>
                        </a:solidFill>
                      </a:endParaRPr>
                    </a:p>
                  </a:txBody>
                  <a:tcPr anchor="t" anchorCtr="0">
                    <a:solidFill>
                      <a:srgbClr val="FAC090"/>
                    </a:solidFill>
                  </a:tcPr>
                </a:tc>
              </a:tr>
              <a:tr h="381000">
                <a:tc>
                  <a:txBody>
                    <a:bodyPr/>
                    <a:p>
                      <a:pPr>
                        <a:buNone/>
                      </a:pPr>
                      <a:r>
                        <a:rPr lang="en-US" altLang="en-GB">
                          <a:solidFill>
                            <a:schemeClr val="bg1"/>
                          </a:solidFill>
                        </a:rPr>
                        <a:t>Greenwall allowed in setback as landscaping element</a:t>
                      </a:r>
                      <a:endParaRPr lang="en-US" altLang="en-GB">
                        <a:solidFill>
                          <a:schemeClr val="bg1"/>
                        </a:solidFill>
                      </a:endParaRPr>
                    </a:p>
                  </a:txBody>
                  <a:tcPr anchor="t" anchorCtr="0">
                    <a:solidFill>
                      <a:srgbClr val="FAC090"/>
                    </a:solidFill>
                  </a:tcPr>
                </a:tc>
              </a:tr>
            </a:tbl>
          </a:graphicData>
        </a:graphic>
      </p:graphicFrame>
      <p:pic>
        <p:nvPicPr>
          <p:cNvPr id="6" name="Picture 5" descr="Site002"/>
          <p:cNvPicPr>
            <a:picLocks noChangeAspect="1"/>
          </p:cNvPicPr>
          <p:nvPr/>
        </p:nvPicPr>
        <p:blipFill>
          <a:blip r:embed="rId30"/>
          <a:srcRect l="62540" t="16920" r="6000" b="8584"/>
          <a:stretch>
            <a:fillRect/>
          </a:stretch>
        </p:blipFill>
        <p:spPr>
          <a:xfrm>
            <a:off x="658495" y="1125220"/>
            <a:ext cx="1368425" cy="3240405"/>
          </a:xfrm>
          <a:prstGeom prst="rect">
            <a:avLst/>
          </a:prstGeom>
        </p:spPr>
      </p:pic>
      <p:pic>
        <p:nvPicPr>
          <p:cNvPr id="7" name="Picture 6" descr="site003"/>
          <p:cNvPicPr>
            <a:picLocks noChangeAspect="1"/>
          </p:cNvPicPr>
          <p:nvPr/>
        </p:nvPicPr>
        <p:blipFill>
          <a:blip r:embed="rId31"/>
          <a:srcRect r="15997"/>
          <a:stretch>
            <a:fillRect/>
          </a:stretch>
        </p:blipFill>
        <p:spPr>
          <a:xfrm>
            <a:off x="2195830" y="981075"/>
            <a:ext cx="6305550" cy="348361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1"/>
            <a:stretch>
              <a:fillRect/>
            </a:stretch>
          </p:blipFill>
          <p:spPr>
            <a:xfrm>
              <a:off x="621020" y="6417599"/>
              <a:ext cx="275229" cy="359999"/>
            </a:xfrm>
            <a:prstGeom prst="rect">
              <a:avLst/>
            </a:prstGeom>
          </p:spPr>
        </p:pic>
        <p:pic>
          <p:nvPicPr>
            <p:cNvPr id="62" name="Picture 61"/>
            <p:cNvPicPr>
              <a:picLocks noChangeAspect="1"/>
            </p:cNvPicPr>
            <p:nvPr/>
          </p:nvPicPr>
          <p:blipFill>
            <a:blip r:embed="rId2">
              <a:grayscl/>
            </a:blip>
            <a:stretch>
              <a:fillRect/>
            </a:stretch>
          </p:blipFill>
          <p:spPr>
            <a:xfrm>
              <a:off x="896249" y="6417598"/>
              <a:ext cx="274707" cy="360000"/>
            </a:xfrm>
            <a:prstGeom prst="rect">
              <a:avLst/>
            </a:prstGeom>
          </p:spPr>
        </p:pic>
        <p:pic>
          <p:nvPicPr>
            <p:cNvPr id="63" name="Picture 62"/>
            <p:cNvPicPr>
              <a:picLocks noChangeAspect="1"/>
            </p:cNvPicPr>
            <p:nvPr/>
          </p:nvPicPr>
          <p:blipFill>
            <a:blip r:embed="rId3">
              <a:grayscl/>
            </a:blip>
            <a:stretch>
              <a:fillRect/>
            </a:stretch>
          </p:blipFill>
          <p:spPr>
            <a:xfrm>
              <a:off x="1170957" y="6417598"/>
              <a:ext cx="277778" cy="360000"/>
            </a:xfrm>
            <a:prstGeom prst="rect">
              <a:avLst/>
            </a:prstGeom>
          </p:spPr>
        </p:pic>
        <p:pic>
          <p:nvPicPr>
            <p:cNvPr id="64" name="Picture 63"/>
            <p:cNvPicPr>
              <a:picLocks noChangeAspect="1"/>
            </p:cNvPicPr>
            <p:nvPr/>
          </p:nvPicPr>
          <p:blipFill>
            <a:blip r:embed="rId4">
              <a:grayscl/>
            </a:blip>
            <a:stretch>
              <a:fillRect/>
            </a:stretch>
          </p:blipFill>
          <p:spPr>
            <a:xfrm>
              <a:off x="1448735" y="6417598"/>
              <a:ext cx="272492" cy="360000"/>
            </a:xfrm>
            <a:prstGeom prst="rect">
              <a:avLst/>
            </a:prstGeom>
          </p:spPr>
        </p:pic>
        <p:pic>
          <p:nvPicPr>
            <p:cNvPr id="65" name="Picture 64"/>
            <p:cNvPicPr>
              <a:picLocks noChangeAspect="1"/>
            </p:cNvPicPr>
            <p:nvPr/>
          </p:nvPicPr>
          <p:blipFill>
            <a:blip r:embed="rId5"/>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72" name="Picture 71"/>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73" name="Picture 72"/>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74" name="Picture 73"/>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80" name="Picture 7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81" name="Picture 8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82" name="Picture 8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aphicFrame>
        <p:nvGraphicFramePr>
          <p:cNvPr id="4" name="Table 3"/>
          <p:cNvGraphicFramePr/>
          <p:nvPr/>
        </p:nvGraphicFramePr>
        <p:xfrm>
          <a:off x="2124075" y="260350"/>
          <a:ext cx="6400165" cy="762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a:t>Best Practices &amp; Solutions</a:t>
                      </a:r>
                      <a:endParaRPr lang="en-US" altLang="en-GB"/>
                    </a:p>
                  </a:txBody>
                  <a:tcPr anchor="t" anchorCtr="0">
                    <a:solidFill>
                      <a:srgbClr val="F3744B"/>
                    </a:solidFill>
                  </a:tcPr>
                </a:tc>
              </a:tr>
              <a:tr h="381000">
                <a:tc>
                  <a:txBody>
                    <a:bodyPr/>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txBody>
                  <a:tcPr anchor="t" anchorCtr="0">
                    <a:noFill/>
                  </a:tcPr>
                </a:tc>
              </a:tr>
            </a:tbl>
          </a:graphicData>
        </a:graphic>
      </p:graphicFrame>
      <p:graphicFrame>
        <p:nvGraphicFramePr>
          <p:cNvPr id="5" name="Table 4"/>
          <p:cNvGraphicFramePr/>
          <p:nvPr/>
        </p:nvGraphicFramePr>
        <p:xfrm>
          <a:off x="2124075" y="4867275"/>
          <a:ext cx="6400165" cy="1524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Rainwater storage tanks</a:t>
                      </a:r>
                      <a:endParaRPr lang="en-US" altLang="en-GB" b="0">
                        <a:solidFill>
                          <a:schemeClr val="bg1"/>
                        </a:solidFill>
                      </a:endParaRPr>
                    </a:p>
                  </a:txBody>
                  <a:tcPr anchor="t" anchorCtr="0">
                    <a:solidFill>
                      <a:srgbClr val="FAC090"/>
                    </a:solidFill>
                  </a:tcPr>
                </a:tc>
              </a:tr>
              <a:tr h="381000">
                <a:tc>
                  <a:txBody>
                    <a:bodyPr/>
                    <a:p>
                      <a:pPr>
                        <a:buNone/>
                      </a:pPr>
                      <a:r>
                        <a:rPr lang="en-US" altLang="en-GB">
                          <a:solidFill>
                            <a:schemeClr val="bg1"/>
                          </a:solidFill>
                        </a:rPr>
                        <a:t>Shallow tanks for drip irrigation</a:t>
                      </a:r>
                      <a:endParaRPr lang="en-US" altLang="en-GB">
                        <a:solidFill>
                          <a:schemeClr val="bg1"/>
                        </a:solidFill>
                      </a:endParaRPr>
                    </a:p>
                  </a:txBody>
                  <a:tcPr anchor="t" anchorCtr="0">
                    <a:solidFill>
                      <a:srgbClr val="FAC090"/>
                    </a:solidFill>
                  </a:tcPr>
                </a:tc>
              </a:tr>
              <a:tr h="381000">
                <a:tc>
                  <a:txBody>
                    <a:bodyPr/>
                    <a:p>
                      <a:pPr>
                        <a:buNone/>
                      </a:pPr>
                      <a:r>
                        <a:rPr lang="en-US" altLang="en-GB">
                          <a:solidFill>
                            <a:schemeClr val="bg1"/>
                          </a:solidFill>
                        </a:rPr>
                        <a:t>Gap between roof slab  for ventilation and cool air current</a:t>
                      </a:r>
                      <a:endParaRPr lang="en-US" altLang="en-GB">
                        <a:solidFill>
                          <a:schemeClr val="bg1"/>
                        </a:solidFill>
                      </a:endParaRPr>
                    </a:p>
                  </a:txBody>
                  <a:tcPr anchor="t" anchorCtr="0">
                    <a:solidFill>
                      <a:srgbClr val="FAC090"/>
                    </a:solidFill>
                  </a:tcPr>
                </a:tc>
              </a:tr>
            </a:tbl>
          </a:graphicData>
        </a:graphic>
      </p:graphicFrame>
      <p:pic>
        <p:nvPicPr>
          <p:cNvPr id="2" name="Picture 1" descr="site004"/>
          <p:cNvPicPr>
            <a:picLocks noChangeAspect="1"/>
          </p:cNvPicPr>
          <p:nvPr/>
        </p:nvPicPr>
        <p:blipFill>
          <a:blip r:embed="rId30"/>
          <a:srcRect l="7782" r="10157"/>
          <a:stretch>
            <a:fillRect/>
          </a:stretch>
        </p:blipFill>
        <p:spPr>
          <a:xfrm>
            <a:off x="2052320" y="920750"/>
            <a:ext cx="6411595" cy="3626485"/>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Zone_patto"/>
          <p:cNvPicPr>
            <a:picLocks noChangeAspect="1"/>
          </p:cNvPicPr>
          <p:nvPr/>
        </p:nvPicPr>
        <p:blipFill>
          <a:blip r:embed="rId1"/>
          <a:stretch>
            <a:fillRect/>
          </a:stretch>
        </p:blipFill>
        <p:spPr>
          <a:xfrm>
            <a:off x="1918335" y="1049655"/>
            <a:ext cx="5039360" cy="5026025"/>
          </a:xfrm>
          <a:prstGeom prst="rect">
            <a:avLst/>
          </a:prstGeom>
        </p:spPr>
      </p:pic>
      <p:pic>
        <p:nvPicPr>
          <p:cNvPr id="32" name="Picture 31" descr="C:\Users\Gautam\Documents\MARCH\Sem01\Urban Morphology Studio\Data\Images\EV hub.jpgEV hub"/>
          <p:cNvPicPr>
            <a:picLocks noChangeAspect="1"/>
          </p:cNvPicPr>
          <p:nvPr/>
        </p:nvPicPr>
        <p:blipFill>
          <a:blip r:embed="rId2"/>
          <a:srcRect/>
          <a:stretch>
            <a:fillRect/>
          </a:stretch>
        </p:blipFill>
        <p:spPr>
          <a:xfrm>
            <a:off x="5108575" y="4730750"/>
            <a:ext cx="2131060" cy="1403985"/>
          </a:xfrm>
          <a:prstGeom prst="rect">
            <a:avLst/>
          </a:prstGeom>
        </p:spPr>
      </p:pic>
      <p:pic>
        <p:nvPicPr>
          <p:cNvPr id="96" name="Picture 2" descr="E:\GCA\ADMIN\EXPANSION\ADMISSION PROSPECTUS\2022-23\JUST LOGO.jpg"/>
          <p:cNvPicPr>
            <a:picLocks noChangeAspect="1" noChangeArrowheads="1"/>
          </p:cNvPicPr>
          <p:nvPr/>
        </p:nvPicPr>
        <p:blipFill>
          <a:blip r:embed="rId3">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4">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5">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4"/>
          <a:stretch>
            <a:fillRect/>
          </a:stretch>
        </p:blipFill>
        <p:spPr>
          <a:xfrm>
            <a:off x="3329124" y="6388474"/>
            <a:ext cx="297664" cy="389124"/>
          </a:xfrm>
          <a:prstGeom prst="rect">
            <a:avLst/>
          </a:prstGeom>
        </p:spPr>
      </p:pic>
      <p:pic>
        <p:nvPicPr>
          <p:cNvPr id="76" name="Picture 75"/>
          <p:cNvPicPr>
            <a:picLocks noChangeAspect="1"/>
          </p:cNvPicPr>
          <p:nvPr/>
        </p:nvPicPr>
        <p:blipFill>
          <a:blip r:embed="rId25"/>
          <a:stretch>
            <a:fillRect/>
          </a:stretch>
        </p:blipFill>
        <p:spPr>
          <a:xfrm>
            <a:off x="3626788" y="6388474"/>
            <a:ext cx="296635" cy="389124"/>
          </a:xfrm>
          <a:prstGeom prst="rect">
            <a:avLst/>
          </a:prstGeom>
        </p:spPr>
      </p:pic>
      <p:pic>
        <p:nvPicPr>
          <p:cNvPr id="77" name="Picture 76"/>
          <p:cNvPicPr>
            <a:picLocks noChangeAspect="1"/>
          </p:cNvPicPr>
          <p:nvPr/>
        </p:nvPicPr>
        <p:blipFill>
          <a:blip r:embed="rId26"/>
          <a:stretch>
            <a:fillRect/>
          </a:stretch>
        </p:blipFill>
        <p:spPr>
          <a:xfrm>
            <a:off x="3923423" y="6388474"/>
            <a:ext cx="296397" cy="389124"/>
          </a:xfrm>
          <a:prstGeom prst="rect">
            <a:avLst/>
          </a:prstGeom>
        </p:spPr>
      </p:pic>
      <p:pic>
        <p:nvPicPr>
          <p:cNvPr id="78" name="Picture 77"/>
          <p:cNvPicPr>
            <a:picLocks noChangeAspect="1"/>
          </p:cNvPicPr>
          <p:nvPr/>
        </p:nvPicPr>
        <p:blipFill>
          <a:blip r:embed="rId27"/>
          <a:stretch>
            <a:fillRect/>
          </a:stretch>
        </p:blipFill>
        <p:spPr>
          <a:xfrm>
            <a:off x="4514787" y="6388474"/>
            <a:ext cx="296831" cy="389124"/>
          </a:xfrm>
          <a:prstGeom prst="rect">
            <a:avLst/>
          </a:prstGeom>
        </p:spPr>
      </p:pic>
      <p:pic>
        <p:nvPicPr>
          <p:cNvPr id="79" name="Picture 78"/>
          <p:cNvPicPr>
            <a:picLocks noChangeAspect="1"/>
          </p:cNvPicPr>
          <p:nvPr/>
        </p:nvPicPr>
        <p:blipFill>
          <a:blip r:embed="rId28"/>
          <a:stretch>
            <a:fillRect/>
          </a:stretch>
        </p:blipFill>
        <p:spPr>
          <a:xfrm>
            <a:off x="4218588" y="6388474"/>
            <a:ext cx="296199" cy="389124"/>
          </a:xfrm>
          <a:prstGeom prst="rect">
            <a:avLst/>
          </a:prstGeom>
        </p:spPr>
      </p:pic>
      <p:pic>
        <p:nvPicPr>
          <p:cNvPr id="5" name="Picture 4"/>
          <p:cNvPicPr>
            <a:picLocks noChangeAspect="1"/>
          </p:cNvPicPr>
          <p:nvPr/>
        </p:nvPicPr>
        <p:blipFill>
          <a:blip r:embed="rId29"/>
          <a:stretch>
            <a:fillRect/>
          </a:stretch>
        </p:blipFill>
        <p:spPr>
          <a:xfrm>
            <a:off x="361566" y="6388474"/>
            <a:ext cx="296931" cy="389124"/>
          </a:xfrm>
          <a:prstGeom prst="rect">
            <a:avLst/>
          </a:prstGeom>
        </p:spPr>
      </p:pic>
      <p:pic>
        <p:nvPicPr>
          <p:cNvPr id="6" name="Picture 5"/>
          <p:cNvPicPr>
            <a:picLocks noChangeAspect="1"/>
          </p:cNvPicPr>
          <p:nvPr/>
        </p:nvPicPr>
        <p:blipFill>
          <a:blip r:embed="rId30"/>
          <a:stretch>
            <a:fillRect/>
          </a:stretch>
        </p:blipFill>
        <p:spPr>
          <a:xfrm>
            <a:off x="658498" y="6388474"/>
            <a:ext cx="300250" cy="389124"/>
          </a:xfrm>
          <a:prstGeom prst="rect">
            <a:avLst/>
          </a:prstGeom>
        </p:spPr>
      </p:pic>
      <p:pic>
        <p:nvPicPr>
          <p:cNvPr id="7" name="Picture 6"/>
          <p:cNvPicPr>
            <a:picLocks noChangeAspect="1"/>
          </p:cNvPicPr>
          <p:nvPr/>
        </p:nvPicPr>
        <p:blipFill>
          <a:blip r:embed="rId31"/>
          <a:stretch>
            <a:fillRect/>
          </a:stretch>
        </p:blipFill>
        <p:spPr>
          <a:xfrm>
            <a:off x="958749" y="6388474"/>
            <a:ext cx="294537" cy="389124"/>
          </a:xfrm>
          <a:prstGeom prst="rect">
            <a:avLst/>
          </a:prstGeom>
        </p:spPr>
      </p:pic>
      <p:graphicFrame>
        <p:nvGraphicFramePr>
          <p:cNvPr id="36" name="Table 35"/>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p>
                      <a:pPr algn="l" fontAlgn="t"/>
                      <a:r>
                        <a:rPr lang="en-US" sz="1400" b="1" u="none" strike="noStrike">
                          <a:solidFill>
                            <a:schemeClr val="bg1"/>
                          </a:solidFill>
                          <a:effectLst/>
                        </a:rPr>
                        <a:t>3. Fossil Fuel Consumption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p>
                      <a:pPr algn="l" fontAlgn="t"/>
                      <a:r>
                        <a:rPr lang="en-US" sz="1400" b="1" u="none" strike="noStrike">
                          <a:solidFill>
                            <a:schemeClr val="bg1"/>
                          </a:solidFill>
                          <a:effectLst/>
                        </a:rPr>
                        <a:t>4. Energy efficient street lighting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2" name="Table 1"/>
          <p:cNvGraphicFramePr>
            <a:graphicFrameLocks noGrp="1"/>
          </p:cNvGraphicFramePr>
          <p:nvPr/>
        </p:nvGraphicFramePr>
        <p:xfrm>
          <a:off x="6947946" y="261283"/>
          <a:ext cx="1594367" cy="4757842"/>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p>
                      <a:pPr algn="l" fontAlgn="t"/>
                      <a:r>
                        <a:rPr lang="en-US" sz="1400" b="1" u="none" strike="noStrike">
                          <a:solidFill>
                            <a:schemeClr val="bg1"/>
                          </a:solidFill>
                          <a:effectLst/>
                        </a:rPr>
                        <a:t>1. Clean Technologies Shared Vehicles</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2. Availability of Public Transport</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3. Percentage of coverage of NMT network (pedestrian &amp; bicycle)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a:solidFill>
                            <a:schemeClr val="bg1"/>
                          </a:solidFill>
                          <a:effectLst/>
                        </a:rPr>
                        <a:t>4. Level of Air Pollution</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2">
                        <a:lumMod val="40000"/>
                        <a:lumOff val="60000"/>
                      </a:schemeClr>
                    </a:solidFill>
                  </a:tcPr>
                </a:tc>
              </a:tr>
            </a:tbl>
          </a:graphicData>
        </a:graphic>
      </p:graphicFrame>
      <p:cxnSp>
        <p:nvCxnSpPr>
          <p:cNvPr id="9" name="Straight Connector 8"/>
          <p:cNvCxnSpPr/>
          <p:nvPr/>
        </p:nvCxnSpPr>
        <p:spPr>
          <a:xfrm>
            <a:off x="2879090" y="2158365"/>
            <a:ext cx="756920" cy="7664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0" name="Straight Connector 9"/>
          <p:cNvCxnSpPr/>
          <p:nvPr/>
        </p:nvCxnSpPr>
        <p:spPr>
          <a:xfrm>
            <a:off x="2803525" y="2204720"/>
            <a:ext cx="756920" cy="7664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1" name="Straight Connector 10"/>
          <p:cNvCxnSpPr/>
          <p:nvPr/>
        </p:nvCxnSpPr>
        <p:spPr>
          <a:xfrm>
            <a:off x="3563620" y="3285490"/>
            <a:ext cx="935990" cy="115189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3" name="Straight Connector 12"/>
          <p:cNvCxnSpPr/>
          <p:nvPr/>
        </p:nvCxnSpPr>
        <p:spPr>
          <a:xfrm flipH="1">
            <a:off x="4715510" y="3357245"/>
            <a:ext cx="935990" cy="10077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flipH="1" flipV="1">
            <a:off x="4355465" y="3213100"/>
            <a:ext cx="648335" cy="5759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5" name="Straight Connector 14"/>
          <p:cNvCxnSpPr/>
          <p:nvPr/>
        </p:nvCxnSpPr>
        <p:spPr>
          <a:xfrm flipH="1" flipV="1">
            <a:off x="4247515" y="3296285"/>
            <a:ext cx="648335" cy="5759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6" name="Straight Connector 15"/>
          <p:cNvCxnSpPr/>
          <p:nvPr/>
        </p:nvCxnSpPr>
        <p:spPr>
          <a:xfrm flipH="1" flipV="1">
            <a:off x="3059430" y="3501390"/>
            <a:ext cx="72390" cy="12236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p:nvCxnSpPr>
        <p:spPr>
          <a:xfrm flipH="1">
            <a:off x="2627630" y="4725035"/>
            <a:ext cx="1296035" cy="1441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p:nvCxnSpPr>
        <p:spPr>
          <a:xfrm flipH="1">
            <a:off x="4572000" y="270954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1" name="Straight Connector 20"/>
          <p:cNvCxnSpPr/>
          <p:nvPr/>
        </p:nvCxnSpPr>
        <p:spPr>
          <a:xfrm flipH="1">
            <a:off x="4499610" y="263715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2" name="Straight Connector 21"/>
          <p:cNvCxnSpPr/>
          <p:nvPr/>
        </p:nvCxnSpPr>
        <p:spPr>
          <a:xfrm flipH="1">
            <a:off x="4427855" y="256603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a:xfrm flipH="1">
            <a:off x="4355465" y="249364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pic>
        <p:nvPicPr>
          <p:cNvPr id="24" name="Picture 23" descr="bikeshare"/>
          <p:cNvPicPr>
            <a:picLocks noChangeAspect="1"/>
          </p:cNvPicPr>
          <p:nvPr/>
        </p:nvPicPr>
        <p:blipFill>
          <a:blip r:embed="rId32"/>
          <a:stretch>
            <a:fillRect/>
          </a:stretch>
        </p:blipFill>
        <p:spPr>
          <a:xfrm>
            <a:off x="4283710" y="125730"/>
            <a:ext cx="2409190" cy="1609725"/>
          </a:xfrm>
          <a:prstGeom prst="rect">
            <a:avLst/>
          </a:prstGeom>
        </p:spPr>
      </p:pic>
      <p:cxnSp>
        <p:nvCxnSpPr>
          <p:cNvPr id="25" name="Straight Arrow Connector 24"/>
          <p:cNvCxnSpPr>
            <a:stCxn id="24" idx="1"/>
          </p:cNvCxnSpPr>
          <p:nvPr/>
        </p:nvCxnSpPr>
        <p:spPr>
          <a:xfrm flipH="1">
            <a:off x="3563620" y="930910"/>
            <a:ext cx="720090" cy="833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131820" y="1413510"/>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7" name="Oval 26"/>
          <p:cNvSpPr/>
          <p:nvPr/>
        </p:nvSpPr>
        <p:spPr>
          <a:xfrm>
            <a:off x="2339975" y="2637790"/>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8" name="Oval 27"/>
          <p:cNvSpPr/>
          <p:nvPr/>
        </p:nvSpPr>
        <p:spPr>
          <a:xfrm>
            <a:off x="3347720" y="3296285"/>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9" name="Oval 28"/>
          <p:cNvSpPr/>
          <p:nvPr/>
        </p:nvSpPr>
        <p:spPr>
          <a:xfrm>
            <a:off x="3060065" y="4725035"/>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30" name="Picture 29" descr="C:\Users\Gautam\Documents\MARCH\Sem01\Urban Morphology Studio\Data\Images\solarfarm.jpgsolarfarm"/>
          <p:cNvPicPr>
            <a:picLocks noChangeAspect="1"/>
          </p:cNvPicPr>
          <p:nvPr/>
        </p:nvPicPr>
        <p:blipFill>
          <a:blip r:embed="rId33"/>
          <a:srcRect/>
          <a:stretch>
            <a:fillRect/>
          </a:stretch>
        </p:blipFill>
        <p:spPr>
          <a:xfrm>
            <a:off x="101600" y="4221480"/>
            <a:ext cx="1744345" cy="1447165"/>
          </a:xfrm>
          <a:prstGeom prst="rect">
            <a:avLst/>
          </a:prstGeom>
        </p:spPr>
      </p:pic>
      <p:cxnSp>
        <p:nvCxnSpPr>
          <p:cNvPr id="31" name="Straight Arrow Connector 30"/>
          <p:cNvCxnSpPr>
            <a:stCxn id="30" idx="0"/>
          </p:cNvCxnSpPr>
          <p:nvPr/>
        </p:nvCxnSpPr>
        <p:spPr>
          <a:xfrm flipV="1">
            <a:off x="974090" y="2997200"/>
            <a:ext cx="1649730" cy="1224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2" idx="0"/>
          </p:cNvCxnSpPr>
          <p:nvPr/>
        </p:nvCxnSpPr>
        <p:spPr>
          <a:xfrm flipH="1" flipV="1">
            <a:off x="5219700" y="3861435"/>
            <a:ext cx="954405" cy="869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5" name="Picture 34" descr="transformer"/>
          <p:cNvPicPr>
            <a:picLocks noChangeAspect="1"/>
          </p:cNvPicPr>
          <p:nvPr/>
        </p:nvPicPr>
        <p:blipFill>
          <a:blip r:embed="rId34"/>
          <a:srcRect l="47961" t="30936" r="28422" b="41574"/>
          <a:stretch>
            <a:fillRect/>
          </a:stretch>
        </p:blipFill>
        <p:spPr>
          <a:xfrm>
            <a:off x="1979930" y="189230"/>
            <a:ext cx="1444625" cy="1050925"/>
          </a:xfrm>
          <a:prstGeom prst="rect">
            <a:avLst/>
          </a:prstGeom>
        </p:spPr>
      </p:pic>
      <p:cxnSp>
        <p:nvCxnSpPr>
          <p:cNvPr id="37" name="Straight Arrow Connector 36"/>
          <p:cNvCxnSpPr>
            <a:stCxn id="35" idx="2"/>
            <a:endCxn id="28" idx="1"/>
          </p:cNvCxnSpPr>
          <p:nvPr/>
        </p:nvCxnSpPr>
        <p:spPr>
          <a:xfrm>
            <a:off x="2702560" y="1240155"/>
            <a:ext cx="750570" cy="2150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8" name="Picture 37" descr="site005"/>
          <p:cNvPicPr>
            <a:picLocks noChangeAspect="1"/>
          </p:cNvPicPr>
          <p:nvPr/>
        </p:nvPicPr>
        <p:blipFill>
          <a:blip r:embed="rId35"/>
          <a:srcRect l="29566" r="24496"/>
          <a:stretch>
            <a:fillRect/>
          </a:stretch>
        </p:blipFill>
        <p:spPr>
          <a:xfrm>
            <a:off x="3453130" y="5396230"/>
            <a:ext cx="932815" cy="942975"/>
          </a:xfrm>
          <a:prstGeom prst="rect">
            <a:avLst/>
          </a:prstGeom>
        </p:spPr>
      </p:pic>
      <p:cxnSp>
        <p:nvCxnSpPr>
          <p:cNvPr id="39" name="Straight Arrow Connector 38"/>
          <p:cNvCxnSpPr>
            <a:stCxn id="38" idx="1"/>
            <a:endCxn id="29" idx="4"/>
          </p:cNvCxnSpPr>
          <p:nvPr/>
        </p:nvCxnSpPr>
        <p:spPr>
          <a:xfrm flipH="1" flipV="1">
            <a:off x="3420110" y="5372735"/>
            <a:ext cx="33020" cy="495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 name="Picture 39" descr="transformer"/>
          <p:cNvPicPr>
            <a:picLocks noChangeAspect="1"/>
          </p:cNvPicPr>
          <p:nvPr/>
        </p:nvPicPr>
        <p:blipFill>
          <a:blip r:embed="rId34"/>
          <a:srcRect l="70726" t="26445" r="5657" b="46065"/>
          <a:stretch>
            <a:fillRect/>
          </a:stretch>
        </p:blipFill>
        <p:spPr>
          <a:xfrm>
            <a:off x="4921885" y="1915160"/>
            <a:ext cx="1847850" cy="1344930"/>
          </a:xfrm>
          <a:prstGeom prst="rect">
            <a:avLst/>
          </a:prstGeom>
        </p:spPr>
      </p:pic>
      <p:cxnSp>
        <p:nvCxnSpPr>
          <p:cNvPr id="41" name="Straight Arrow Connector 40"/>
          <p:cNvCxnSpPr>
            <a:stCxn id="40" idx="1"/>
          </p:cNvCxnSpPr>
          <p:nvPr/>
        </p:nvCxnSpPr>
        <p:spPr>
          <a:xfrm flipH="1">
            <a:off x="3707765" y="2587625"/>
            <a:ext cx="1214120" cy="1057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stretch>
            <a:fillRect/>
          </a:stretch>
        </p:blipFill>
        <p:spPr>
          <a:xfrm>
            <a:off x="361566" y="6388474"/>
            <a:ext cx="296931" cy="389124"/>
          </a:xfrm>
          <a:prstGeom prst="rect">
            <a:avLst/>
          </a:prstGeom>
        </p:spPr>
      </p:pic>
      <p:pic>
        <p:nvPicPr>
          <p:cNvPr id="6" name="Picture 5"/>
          <p:cNvPicPr>
            <a:picLocks noChangeAspect="1"/>
          </p:cNvPicPr>
          <p:nvPr/>
        </p:nvPicPr>
        <p:blipFill>
          <a:blip r:embed="rId28"/>
          <a:stretch>
            <a:fillRect/>
          </a:stretch>
        </p:blipFill>
        <p:spPr>
          <a:xfrm>
            <a:off x="658498" y="6388474"/>
            <a:ext cx="300250" cy="389124"/>
          </a:xfrm>
          <a:prstGeom prst="rect">
            <a:avLst/>
          </a:prstGeom>
        </p:spPr>
      </p:pic>
      <p:pic>
        <p:nvPicPr>
          <p:cNvPr id="7" name="Picture 6"/>
          <p:cNvPicPr>
            <a:picLocks noChangeAspect="1"/>
          </p:cNvPicPr>
          <p:nvPr/>
        </p:nvPicPr>
        <p:blipFill>
          <a:blip r:embed="rId29"/>
          <a:stretch>
            <a:fillRect/>
          </a:stretch>
        </p:blipFill>
        <p:spPr>
          <a:xfrm>
            <a:off x="958749" y="6388474"/>
            <a:ext cx="294537" cy="389124"/>
          </a:xfrm>
          <a:prstGeom prst="rect">
            <a:avLst/>
          </a:prstGeom>
        </p:spPr>
      </p:pic>
      <p:pic>
        <p:nvPicPr>
          <p:cNvPr id="2" name="Picture 1"/>
          <p:cNvPicPr>
            <a:picLocks noChangeAspect="1"/>
          </p:cNvPicPr>
          <p:nvPr/>
        </p:nvPicPr>
        <p:blipFill>
          <a:blip r:embed="rId30"/>
          <a:stretch>
            <a:fillRect/>
          </a:stretch>
        </p:blipFill>
        <p:spPr>
          <a:xfrm>
            <a:off x="4572000" y="135890"/>
            <a:ext cx="3703955" cy="6072505"/>
          </a:xfrm>
          <a:prstGeom prst="rect">
            <a:avLst/>
          </a:prstGeom>
        </p:spPr>
      </p:pic>
      <p:pic>
        <p:nvPicPr>
          <p:cNvPr id="3" name="Picture 2" descr="solarfarm"/>
          <p:cNvPicPr>
            <a:picLocks noChangeAspect="1"/>
          </p:cNvPicPr>
          <p:nvPr/>
        </p:nvPicPr>
        <p:blipFill>
          <a:blip r:embed="rId31"/>
          <a:stretch>
            <a:fillRect/>
          </a:stretch>
        </p:blipFill>
        <p:spPr>
          <a:xfrm>
            <a:off x="539750" y="189230"/>
            <a:ext cx="2432050" cy="2017395"/>
          </a:xfrm>
          <a:prstGeom prst="rect">
            <a:avLst/>
          </a:prstGeom>
        </p:spPr>
      </p:pic>
      <p:pic>
        <p:nvPicPr>
          <p:cNvPr id="4" name="Picture 3" descr="EV hub"/>
          <p:cNvPicPr>
            <a:picLocks noChangeAspect="1"/>
          </p:cNvPicPr>
          <p:nvPr/>
        </p:nvPicPr>
        <p:blipFill>
          <a:blip r:embed="rId32"/>
          <a:stretch>
            <a:fillRect/>
          </a:stretch>
        </p:blipFill>
        <p:spPr>
          <a:xfrm>
            <a:off x="755650" y="4293235"/>
            <a:ext cx="2911475" cy="1918970"/>
          </a:xfrm>
          <a:prstGeom prst="rect">
            <a:avLst/>
          </a:prstGeom>
        </p:spPr>
      </p:pic>
      <p:sp>
        <p:nvSpPr>
          <p:cNvPr id="10" name="Freeform 9"/>
          <p:cNvSpPr/>
          <p:nvPr/>
        </p:nvSpPr>
        <p:spPr>
          <a:xfrm>
            <a:off x="6086475" y="825500"/>
            <a:ext cx="965835" cy="2299335"/>
          </a:xfrm>
          <a:custGeom>
            <a:avLst/>
            <a:gdLst>
              <a:gd name="connisteX0" fmla="*/ 965835 w 965835"/>
              <a:gd name="connsiteY0" fmla="*/ 2299335 h 2299335"/>
              <a:gd name="connisteX1" fmla="*/ 299085 w 965835"/>
              <a:gd name="connsiteY1" fmla="*/ 2177415 h 2299335"/>
              <a:gd name="connisteX2" fmla="*/ 95250 w 965835"/>
              <a:gd name="connsiteY2" fmla="*/ 1823085 h 2299335"/>
              <a:gd name="connisteX3" fmla="*/ 0 w 965835"/>
              <a:gd name="connsiteY3" fmla="*/ 1061085 h 2299335"/>
              <a:gd name="connisteX4" fmla="*/ 135890 w 965835"/>
              <a:gd name="connsiteY4" fmla="*/ 584835 h 2299335"/>
              <a:gd name="connisteX5" fmla="*/ 762000 w 965835"/>
              <a:gd name="connsiteY5" fmla="*/ 666750 h 2299335"/>
              <a:gd name="connisteX6" fmla="*/ 802640 w 965835"/>
              <a:gd name="connsiteY6" fmla="*/ 0 h 22993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965835" h="2299335">
                <a:moveTo>
                  <a:pt x="965835" y="2299335"/>
                </a:moveTo>
                <a:lnTo>
                  <a:pt x="299085" y="2177415"/>
                </a:lnTo>
                <a:lnTo>
                  <a:pt x="95250" y="1823085"/>
                </a:lnTo>
                <a:lnTo>
                  <a:pt x="0" y="1061085"/>
                </a:lnTo>
                <a:lnTo>
                  <a:pt x="135890" y="584835"/>
                </a:lnTo>
                <a:lnTo>
                  <a:pt x="762000" y="666750"/>
                </a:lnTo>
                <a:lnTo>
                  <a:pt x="802640" y="0"/>
                </a:lnTo>
              </a:path>
            </a:pathLst>
          </a:custGeom>
          <a:ln w="76200">
            <a:solidFill>
              <a:srgbClr val="FF0000"/>
            </a:solidFill>
            <a:prstDash val="sysDash"/>
          </a:ln>
        </p:spPr>
        <p:style>
          <a:lnRef idx="3">
            <a:schemeClr val="accent2"/>
          </a:lnRef>
          <a:fillRef idx="0">
            <a:schemeClr val="accent2"/>
          </a:fillRef>
          <a:effectRef idx="2">
            <a:schemeClr val="accent2"/>
          </a:effectRef>
          <a:fontRef idx="minor">
            <a:schemeClr val="tx1"/>
          </a:fontRef>
        </p:style>
        <p:txBody>
          <a:bodyPr rtlCol="0" anchor="ctr"/>
          <a:p>
            <a:pPr algn="ctr"/>
            <a:endParaRPr lang="en-GB" altLang="en-US"/>
          </a:p>
        </p:txBody>
      </p:sp>
      <p:cxnSp>
        <p:nvCxnSpPr>
          <p:cNvPr id="11" name="Straight Arrow Connector 10"/>
          <p:cNvCxnSpPr>
            <a:stCxn id="4" idx="3"/>
          </p:cNvCxnSpPr>
          <p:nvPr/>
        </p:nvCxnSpPr>
        <p:spPr>
          <a:xfrm flipV="1">
            <a:off x="3667125" y="3141345"/>
            <a:ext cx="2488565" cy="2111375"/>
          </a:xfrm>
          <a:prstGeom prst="straightConnector1">
            <a:avLst/>
          </a:prstGeom>
          <a:ln>
            <a:tailEnd type="arrow" w="med" len="med"/>
          </a:ln>
        </p:spPr>
        <p:style>
          <a:lnRef idx="1">
            <a:schemeClr val="accent5"/>
          </a:lnRef>
          <a:fillRef idx="0">
            <a:schemeClr val="accent5"/>
          </a:fillRef>
          <a:effectRef idx="0">
            <a:schemeClr val="accent5"/>
          </a:effectRef>
          <a:fontRef idx="minor">
            <a:schemeClr val="tx1"/>
          </a:fontRef>
        </p:style>
      </p:cxnSp>
      <p:cxnSp>
        <p:nvCxnSpPr>
          <p:cNvPr id="14" name="Straight Arrow Connector 13"/>
          <p:cNvCxnSpPr>
            <a:stCxn id="3" idx="3"/>
          </p:cNvCxnSpPr>
          <p:nvPr/>
        </p:nvCxnSpPr>
        <p:spPr>
          <a:xfrm>
            <a:off x="2971800" y="1198245"/>
            <a:ext cx="1816100" cy="7912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5" name="Picture 34" descr="transformer"/>
          <p:cNvPicPr>
            <a:picLocks noChangeAspect="1"/>
          </p:cNvPicPr>
          <p:nvPr/>
        </p:nvPicPr>
        <p:blipFill>
          <a:blip r:embed="rId33"/>
          <a:srcRect l="33179" t="31581" r="31847" b="29677"/>
          <a:stretch>
            <a:fillRect/>
          </a:stretch>
        </p:blipFill>
        <p:spPr>
          <a:xfrm>
            <a:off x="658495" y="2349500"/>
            <a:ext cx="2616200" cy="1811020"/>
          </a:xfrm>
          <a:prstGeom prst="rect">
            <a:avLst/>
          </a:prstGeom>
        </p:spPr>
      </p:pic>
      <p:cxnSp>
        <p:nvCxnSpPr>
          <p:cNvPr id="15" name="Straight Arrow Connector 14"/>
          <p:cNvCxnSpPr>
            <a:stCxn id="35" idx="3"/>
          </p:cNvCxnSpPr>
          <p:nvPr/>
        </p:nvCxnSpPr>
        <p:spPr>
          <a:xfrm flipV="1">
            <a:off x="3274695" y="1269365"/>
            <a:ext cx="3888740" cy="19856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stretch>
            <a:fillRect/>
          </a:stretch>
        </p:blipFill>
        <p:spPr>
          <a:xfrm>
            <a:off x="361566" y="6388474"/>
            <a:ext cx="296931" cy="389124"/>
          </a:xfrm>
          <a:prstGeom prst="rect">
            <a:avLst/>
          </a:prstGeom>
        </p:spPr>
      </p:pic>
      <p:pic>
        <p:nvPicPr>
          <p:cNvPr id="6" name="Picture 5"/>
          <p:cNvPicPr>
            <a:picLocks noChangeAspect="1"/>
          </p:cNvPicPr>
          <p:nvPr/>
        </p:nvPicPr>
        <p:blipFill>
          <a:blip r:embed="rId28"/>
          <a:stretch>
            <a:fillRect/>
          </a:stretch>
        </p:blipFill>
        <p:spPr>
          <a:xfrm>
            <a:off x="658498" y="6388474"/>
            <a:ext cx="300250" cy="389124"/>
          </a:xfrm>
          <a:prstGeom prst="rect">
            <a:avLst/>
          </a:prstGeom>
        </p:spPr>
      </p:pic>
      <p:pic>
        <p:nvPicPr>
          <p:cNvPr id="7" name="Picture 6"/>
          <p:cNvPicPr>
            <a:picLocks noChangeAspect="1"/>
          </p:cNvPicPr>
          <p:nvPr/>
        </p:nvPicPr>
        <p:blipFill>
          <a:blip r:embed="rId29"/>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30"/>
          <a:stretch>
            <a:fillRect/>
          </a:stretch>
        </p:blipFill>
        <p:spPr>
          <a:xfrm>
            <a:off x="323850" y="93980"/>
            <a:ext cx="8044180" cy="2463800"/>
          </a:xfrm>
          <a:prstGeom prst="rect">
            <a:avLst/>
          </a:prstGeom>
        </p:spPr>
      </p:pic>
      <p:pic>
        <p:nvPicPr>
          <p:cNvPr id="3" name="Picture 2"/>
          <p:cNvPicPr>
            <a:picLocks noChangeAspect="1"/>
          </p:cNvPicPr>
          <p:nvPr/>
        </p:nvPicPr>
        <p:blipFill>
          <a:blip r:embed="rId31"/>
          <a:srcRect l="32001"/>
          <a:stretch>
            <a:fillRect/>
          </a:stretch>
        </p:blipFill>
        <p:spPr>
          <a:xfrm>
            <a:off x="5517515" y="2708910"/>
            <a:ext cx="2850515" cy="2485390"/>
          </a:xfrm>
          <a:prstGeom prst="rect">
            <a:avLst/>
          </a:prstGeom>
          <a:noFill/>
          <a:ln w="9525">
            <a:noFill/>
          </a:ln>
        </p:spPr>
      </p:pic>
      <p:pic>
        <p:nvPicPr>
          <p:cNvPr id="4" name="Picture 3"/>
          <p:cNvPicPr>
            <a:picLocks noChangeAspect="1"/>
          </p:cNvPicPr>
          <p:nvPr/>
        </p:nvPicPr>
        <p:blipFill>
          <a:blip r:embed="rId32"/>
          <a:stretch>
            <a:fillRect/>
          </a:stretch>
        </p:blipFill>
        <p:spPr>
          <a:xfrm>
            <a:off x="358775" y="2708910"/>
            <a:ext cx="5110480" cy="337820"/>
          </a:xfrm>
          <a:prstGeom prst="rect">
            <a:avLst/>
          </a:prstGeom>
        </p:spPr>
      </p:pic>
      <p:pic>
        <p:nvPicPr>
          <p:cNvPr id="8" name="Picture 7" descr="Ward 19 20 28 autos parked"/>
          <p:cNvPicPr>
            <a:picLocks noChangeAspect="1"/>
          </p:cNvPicPr>
          <p:nvPr/>
        </p:nvPicPr>
        <p:blipFill>
          <a:blip r:embed="rId33"/>
          <a:srcRect l="456" t="1653" r="13848" b="-310"/>
          <a:stretch>
            <a:fillRect/>
          </a:stretch>
        </p:blipFill>
        <p:spPr>
          <a:xfrm>
            <a:off x="323533" y="3046413"/>
            <a:ext cx="3185795" cy="2599055"/>
          </a:xfrm>
          <a:prstGeom prst="rect">
            <a:avLst/>
          </a:prstGeom>
        </p:spPr>
      </p:pic>
      <p:pic>
        <p:nvPicPr>
          <p:cNvPr id="9" name="Picture 8"/>
          <p:cNvPicPr>
            <a:picLocks noChangeAspect="1"/>
          </p:cNvPicPr>
          <p:nvPr/>
        </p:nvPicPr>
        <p:blipFill>
          <a:blip r:embed="rId34"/>
          <a:stretch>
            <a:fillRect/>
          </a:stretch>
        </p:blipFill>
        <p:spPr>
          <a:xfrm>
            <a:off x="386080" y="5670550"/>
            <a:ext cx="5852160" cy="603885"/>
          </a:xfrm>
          <a:prstGeom prst="rect">
            <a:avLst/>
          </a:prstGeom>
        </p:spPr>
      </p:pic>
      <p:cxnSp>
        <p:nvCxnSpPr>
          <p:cNvPr id="10" name="Elbow Connector 9"/>
          <p:cNvCxnSpPr>
            <a:stCxn id="8" idx="3"/>
          </p:cNvCxnSpPr>
          <p:nvPr/>
        </p:nvCxnSpPr>
        <p:spPr>
          <a:xfrm>
            <a:off x="3509645" y="4345940"/>
            <a:ext cx="630555" cy="124269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3" idx="1"/>
          </p:cNvCxnSpPr>
          <p:nvPr/>
        </p:nvCxnSpPr>
        <p:spPr>
          <a:xfrm rot="5400000" flipV="1">
            <a:off x="4639310" y="3073400"/>
            <a:ext cx="882650" cy="87376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3580765" y="4076700"/>
            <a:ext cx="529590" cy="245110"/>
          </a:xfrm>
          <a:prstGeom prst="rect">
            <a:avLst/>
          </a:prstGeom>
          <a:noFill/>
        </p:spPr>
        <p:txBody>
          <a:bodyPr wrap="square" rtlCol="0">
            <a:spAutoFit/>
          </a:bodyPr>
          <a:p>
            <a:r>
              <a:rPr lang="en-US" altLang="en-GB" sz="1000">
                <a:solidFill>
                  <a:srgbClr val="0070C0"/>
                </a:solidFill>
              </a:rPr>
              <a:t>NEED</a:t>
            </a:r>
            <a:endParaRPr lang="en-US" altLang="en-GB" sz="1000">
              <a:solidFill>
                <a:srgbClr val="0070C0"/>
              </a:solidFill>
            </a:endParaRPr>
          </a:p>
        </p:txBody>
      </p:sp>
      <p:sp>
        <p:nvSpPr>
          <p:cNvPr id="13" name="Text Box 12"/>
          <p:cNvSpPr txBox="1"/>
          <p:nvPr/>
        </p:nvSpPr>
        <p:spPr>
          <a:xfrm>
            <a:off x="4644390" y="3977640"/>
            <a:ext cx="775335" cy="245110"/>
          </a:xfrm>
          <a:prstGeom prst="rect">
            <a:avLst/>
          </a:prstGeom>
          <a:noFill/>
        </p:spPr>
        <p:txBody>
          <a:bodyPr wrap="square" rtlCol="0">
            <a:spAutoFit/>
          </a:bodyPr>
          <a:p>
            <a:r>
              <a:rPr lang="en-US" altLang="en-GB" sz="1000">
                <a:solidFill>
                  <a:srgbClr val="0070C0"/>
                </a:solidFill>
              </a:rPr>
              <a:t>AVAILABLE</a:t>
            </a:r>
            <a:endParaRPr lang="en-US" altLang="en-GB" sz="1000">
              <a:solidFill>
                <a:srgbClr val="0070C0"/>
              </a:solidFill>
            </a:endParaRPr>
          </a:p>
        </p:txBody>
      </p:sp>
      <p:sp>
        <p:nvSpPr>
          <p:cNvPr id="14" name="Text Box 13"/>
          <p:cNvSpPr txBox="1"/>
          <p:nvPr/>
        </p:nvSpPr>
        <p:spPr>
          <a:xfrm>
            <a:off x="4643755" y="3171825"/>
            <a:ext cx="847090" cy="737235"/>
          </a:xfrm>
          <a:prstGeom prst="rect">
            <a:avLst/>
          </a:prstGeom>
          <a:noFill/>
        </p:spPr>
        <p:txBody>
          <a:bodyPr wrap="square" rtlCol="0">
            <a:spAutoFit/>
          </a:bodyPr>
          <a:p>
            <a:pPr algn="ctr"/>
            <a:r>
              <a:rPr lang="en-US" altLang="en-GB" sz="1000">
                <a:solidFill>
                  <a:srgbClr val="0070C0"/>
                </a:solidFill>
              </a:rPr>
              <a:t>70% OF </a:t>
            </a:r>
            <a:r>
              <a:rPr lang="en-US" altLang="en-GB" sz="800">
                <a:solidFill>
                  <a:srgbClr val="0070C0"/>
                </a:solidFill>
              </a:rPr>
              <a:t>CONSUMPTION</a:t>
            </a:r>
            <a:endParaRPr lang="en-US" altLang="en-GB" sz="800">
              <a:solidFill>
                <a:srgbClr val="0070C0"/>
              </a:solidFill>
            </a:endParaRPr>
          </a:p>
          <a:p>
            <a:pPr algn="ctr"/>
            <a:endParaRPr lang="en-US" altLang="en-GB" sz="800">
              <a:solidFill>
                <a:srgbClr val="0070C0"/>
              </a:solidFill>
            </a:endParaRPr>
          </a:p>
          <a:p>
            <a:pPr algn="ctr"/>
            <a:r>
              <a:rPr lang="en-US" altLang="en-GB" sz="800">
                <a:solidFill>
                  <a:srgbClr val="0070C0"/>
                </a:solidFill>
              </a:rPr>
              <a:t>160 % OF MOBILITY NEED</a:t>
            </a:r>
            <a:endParaRPr lang="en-US" altLang="en-GB" sz="800">
              <a:solidFill>
                <a:srgbClr val="0070C0"/>
              </a:solidFill>
            </a:endParaRPr>
          </a:p>
        </p:txBody>
      </p:sp>
      <p:sp>
        <p:nvSpPr>
          <p:cNvPr id="15" name="Text Box 14"/>
          <p:cNvSpPr txBox="1"/>
          <p:nvPr/>
        </p:nvSpPr>
        <p:spPr>
          <a:xfrm>
            <a:off x="3564255" y="4347210"/>
            <a:ext cx="584835" cy="553085"/>
          </a:xfrm>
          <a:prstGeom prst="rect">
            <a:avLst/>
          </a:prstGeom>
          <a:noFill/>
        </p:spPr>
        <p:txBody>
          <a:bodyPr wrap="square" rtlCol="0">
            <a:spAutoFit/>
          </a:bodyPr>
          <a:p>
            <a:r>
              <a:rPr lang="en-US" altLang="en-GB" sz="1000">
                <a:solidFill>
                  <a:srgbClr val="0070C0"/>
                </a:solidFill>
              </a:rPr>
              <a:t>FOR </a:t>
            </a:r>
            <a:r>
              <a:rPr lang="en-US" altLang="en-GB" sz="800">
                <a:solidFill>
                  <a:srgbClr val="0070C0"/>
                </a:solidFill>
              </a:rPr>
              <a:t>MOBILITY</a:t>
            </a:r>
            <a:r>
              <a:rPr lang="en-US" altLang="en-GB" sz="1000">
                <a:solidFill>
                  <a:srgbClr val="0070C0"/>
                </a:solidFill>
              </a:rPr>
              <a:t> PLAN</a:t>
            </a:r>
            <a:endParaRPr lang="en-US" altLang="en-GB" sz="800">
              <a:solidFill>
                <a:srgbClr val="0070C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tracks"/>
          <p:cNvPicPr>
            <a:picLocks noChangeAspect="1"/>
          </p:cNvPicPr>
          <p:nvPr/>
        </p:nvPicPr>
        <p:blipFill>
          <a:blip r:embed="rId1"/>
          <a:srcRect l="32160"/>
          <a:stretch>
            <a:fillRect/>
          </a:stretch>
        </p:blipFill>
        <p:spPr>
          <a:xfrm>
            <a:off x="612140" y="333375"/>
            <a:ext cx="6681470" cy="5133975"/>
          </a:xfrm>
          <a:prstGeom prst="rect">
            <a:avLst/>
          </a:prstGeom>
        </p:spPr>
      </p:pic>
      <p:pic>
        <p:nvPicPr>
          <p:cNvPr id="96" name="Picture 2" descr="E:\GCA\ADMIN\EXPANSION\ADMISSION PROSPECTUS\2022-23\JUST LOGO.jpg"/>
          <p:cNvPicPr>
            <a:picLocks noChangeAspect="1" noChangeArrowheads="1"/>
          </p:cNvPicPr>
          <p:nvPr/>
        </p:nvPicPr>
        <p:blipFill>
          <a:blip r:embed="rId2">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3">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4">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5">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6">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7">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1">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2">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3">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4">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5">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6">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7">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8">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9">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0">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1">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2">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3"/>
          <a:stretch>
            <a:fillRect/>
          </a:stretch>
        </p:blipFill>
        <p:spPr>
          <a:xfrm>
            <a:off x="3329124" y="6388474"/>
            <a:ext cx="297664" cy="389124"/>
          </a:xfrm>
          <a:prstGeom prst="rect">
            <a:avLst/>
          </a:prstGeom>
        </p:spPr>
      </p:pic>
      <p:pic>
        <p:nvPicPr>
          <p:cNvPr id="76" name="Picture 75"/>
          <p:cNvPicPr>
            <a:picLocks noChangeAspect="1"/>
          </p:cNvPicPr>
          <p:nvPr/>
        </p:nvPicPr>
        <p:blipFill>
          <a:blip r:embed="rId24"/>
          <a:stretch>
            <a:fillRect/>
          </a:stretch>
        </p:blipFill>
        <p:spPr>
          <a:xfrm>
            <a:off x="3626788" y="6388474"/>
            <a:ext cx="296635" cy="389124"/>
          </a:xfrm>
          <a:prstGeom prst="rect">
            <a:avLst/>
          </a:prstGeom>
        </p:spPr>
      </p:pic>
      <p:pic>
        <p:nvPicPr>
          <p:cNvPr id="77" name="Picture 76"/>
          <p:cNvPicPr>
            <a:picLocks noChangeAspect="1"/>
          </p:cNvPicPr>
          <p:nvPr/>
        </p:nvPicPr>
        <p:blipFill>
          <a:blip r:embed="rId25"/>
          <a:stretch>
            <a:fillRect/>
          </a:stretch>
        </p:blipFill>
        <p:spPr>
          <a:xfrm>
            <a:off x="3923423" y="6388474"/>
            <a:ext cx="296397" cy="389124"/>
          </a:xfrm>
          <a:prstGeom prst="rect">
            <a:avLst/>
          </a:prstGeom>
        </p:spPr>
      </p:pic>
      <p:pic>
        <p:nvPicPr>
          <p:cNvPr id="78" name="Picture 77"/>
          <p:cNvPicPr>
            <a:picLocks noChangeAspect="1"/>
          </p:cNvPicPr>
          <p:nvPr/>
        </p:nvPicPr>
        <p:blipFill>
          <a:blip r:embed="rId26"/>
          <a:stretch>
            <a:fillRect/>
          </a:stretch>
        </p:blipFill>
        <p:spPr>
          <a:xfrm>
            <a:off x="4514787" y="6388474"/>
            <a:ext cx="296831" cy="389124"/>
          </a:xfrm>
          <a:prstGeom prst="rect">
            <a:avLst/>
          </a:prstGeom>
        </p:spPr>
      </p:pic>
      <p:pic>
        <p:nvPicPr>
          <p:cNvPr id="79" name="Picture 78"/>
          <p:cNvPicPr>
            <a:picLocks noChangeAspect="1"/>
          </p:cNvPicPr>
          <p:nvPr/>
        </p:nvPicPr>
        <p:blipFill>
          <a:blip r:embed="rId27"/>
          <a:stretch>
            <a:fillRect/>
          </a:stretch>
        </p:blipFill>
        <p:spPr>
          <a:xfrm>
            <a:off x="4218588" y="6388474"/>
            <a:ext cx="296199" cy="389124"/>
          </a:xfrm>
          <a:prstGeom prst="rect">
            <a:avLst/>
          </a:prstGeom>
        </p:spPr>
      </p:pic>
      <p:pic>
        <p:nvPicPr>
          <p:cNvPr id="5" name="Picture 4"/>
          <p:cNvPicPr>
            <a:picLocks noChangeAspect="1"/>
          </p:cNvPicPr>
          <p:nvPr/>
        </p:nvPicPr>
        <p:blipFill>
          <a:blip r:embed="rId28"/>
          <a:stretch>
            <a:fillRect/>
          </a:stretch>
        </p:blipFill>
        <p:spPr>
          <a:xfrm>
            <a:off x="361566" y="6388474"/>
            <a:ext cx="296931" cy="389124"/>
          </a:xfrm>
          <a:prstGeom prst="rect">
            <a:avLst/>
          </a:prstGeom>
        </p:spPr>
      </p:pic>
      <p:pic>
        <p:nvPicPr>
          <p:cNvPr id="6" name="Picture 5"/>
          <p:cNvPicPr>
            <a:picLocks noChangeAspect="1"/>
          </p:cNvPicPr>
          <p:nvPr/>
        </p:nvPicPr>
        <p:blipFill>
          <a:blip r:embed="rId29"/>
          <a:stretch>
            <a:fillRect/>
          </a:stretch>
        </p:blipFill>
        <p:spPr>
          <a:xfrm>
            <a:off x="658498" y="6388474"/>
            <a:ext cx="300250" cy="389124"/>
          </a:xfrm>
          <a:prstGeom prst="rect">
            <a:avLst/>
          </a:prstGeom>
        </p:spPr>
      </p:pic>
      <p:pic>
        <p:nvPicPr>
          <p:cNvPr id="7" name="Picture 6"/>
          <p:cNvPicPr>
            <a:picLocks noChangeAspect="1"/>
          </p:cNvPicPr>
          <p:nvPr/>
        </p:nvPicPr>
        <p:blipFill>
          <a:blip r:embed="rId30"/>
          <a:stretch>
            <a:fillRect/>
          </a:stretch>
        </p:blipFill>
        <p:spPr>
          <a:xfrm>
            <a:off x="958749" y="6388474"/>
            <a:ext cx="294537" cy="389124"/>
          </a:xfrm>
          <a:prstGeom prst="rect">
            <a:avLst/>
          </a:prstGeom>
        </p:spPr>
      </p:pic>
      <p:pic>
        <p:nvPicPr>
          <p:cNvPr id="3" name="Picture 2" descr="tracks"/>
          <p:cNvPicPr>
            <a:picLocks noChangeAspect="1"/>
          </p:cNvPicPr>
          <p:nvPr/>
        </p:nvPicPr>
        <p:blipFill>
          <a:blip r:embed="rId1"/>
          <a:srcRect l="748" t="52900" r="83939" b="33865"/>
          <a:stretch>
            <a:fillRect/>
          </a:stretch>
        </p:blipFill>
        <p:spPr>
          <a:xfrm>
            <a:off x="3636010" y="5589270"/>
            <a:ext cx="1508125" cy="679450"/>
          </a:xfrm>
          <a:prstGeom prst="rect">
            <a:avLst/>
          </a:prstGeom>
        </p:spPr>
      </p:pic>
      <p:pic>
        <p:nvPicPr>
          <p:cNvPr id="4" name="Picture 3"/>
          <p:cNvPicPr>
            <a:picLocks noChangeAspect="1"/>
          </p:cNvPicPr>
          <p:nvPr/>
        </p:nvPicPr>
        <p:blipFill>
          <a:blip r:embed="rId31"/>
          <a:srcRect l="23103" r="10293"/>
          <a:stretch>
            <a:fillRect/>
          </a:stretch>
        </p:blipFill>
        <p:spPr>
          <a:xfrm>
            <a:off x="6971665" y="5157470"/>
            <a:ext cx="1300480" cy="1156970"/>
          </a:xfrm>
          <a:prstGeom prst="rect">
            <a:avLst/>
          </a:prstGeom>
        </p:spPr>
      </p:pic>
      <p:pic>
        <p:nvPicPr>
          <p:cNvPr id="8" name="Picture 7" descr="northarrow"/>
          <p:cNvPicPr>
            <a:picLocks noChangeAspect="1"/>
          </p:cNvPicPr>
          <p:nvPr/>
        </p:nvPicPr>
        <p:blipFill>
          <a:blip r:embed="rId32"/>
          <a:stretch>
            <a:fillRect/>
          </a:stretch>
        </p:blipFill>
        <p:spPr>
          <a:xfrm>
            <a:off x="8272145" y="5516880"/>
            <a:ext cx="519430" cy="519430"/>
          </a:xfrm>
          <a:prstGeom prst="rect">
            <a:avLst/>
          </a:prstGeom>
        </p:spPr>
      </p:pic>
      <p:pic>
        <p:nvPicPr>
          <p:cNvPr id="24" name="Picture 23" descr="bikeshare"/>
          <p:cNvPicPr>
            <a:picLocks noChangeAspect="1"/>
          </p:cNvPicPr>
          <p:nvPr/>
        </p:nvPicPr>
        <p:blipFill>
          <a:blip r:embed="rId33"/>
          <a:stretch>
            <a:fillRect/>
          </a:stretch>
        </p:blipFill>
        <p:spPr>
          <a:xfrm>
            <a:off x="107950" y="4581525"/>
            <a:ext cx="2409190" cy="1609725"/>
          </a:xfrm>
          <a:prstGeom prst="rect">
            <a:avLst/>
          </a:prstGeom>
        </p:spPr>
      </p:pic>
      <p:cxnSp>
        <p:nvCxnSpPr>
          <p:cNvPr id="9" name="Straight Arrow Connector 8"/>
          <p:cNvCxnSpPr>
            <a:stCxn id="24" idx="0"/>
          </p:cNvCxnSpPr>
          <p:nvPr/>
        </p:nvCxnSpPr>
        <p:spPr>
          <a:xfrm flipV="1">
            <a:off x="1312545" y="3573145"/>
            <a:ext cx="234950" cy="100838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4" idx="3"/>
          </p:cNvCxnSpPr>
          <p:nvPr/>
        </p:nvCxnSpPr>
        <p:spPr>
          <a:xfrm flipV="1">
            <a:off x="2517140" y="4004945"/>
            <a:ext cx="2990850" cy="138176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167890" y="1413510"/>
            <a:ext cx="3916045" cy="315214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busstand_toi"/>
          <p:cNvPicPr>
            <a:picLocks noChangeAspect="1"/>
          </p:cNvPicPr>
          <p:nvPr/>
        </p:nvPicPr>
        <p:blipFill>
          <a:blip r:embed="rId34"/>
          <a:stretch>
            <a:fillRect/>
          </a:stretch>
        </p:blipFill>
        <p:spPr>
          <a:xfrm>
            <a:off x="6756400" y="2781300"/>
            <a:ext cx="1894205" cy="1414780"/>
          </a:xfrm>
          <a:prstGeom prst="rect">
            <a:avLst/>
          </a:prstGeom>
        </p:spPr>
      </p:pic>
      <p:cxnSp>
        <p:nvCxnSpPr>
          <p:cNvPr id="14" name="Straight Arrow Connector 13"/>
          <p:cNvCxnSpPr/>
          <p:nvPr/>
        </p:nvCxnSpPr>
        <p:spPr>
          <a:xfrm flipH="1" flipV="1">
            <a:off x="6731635" y="2061210"/>
            <a:ext cx="431800" cy="72009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7034530" y="2346325"/>
            <a:ext cx="1616075" cy="521970"/>
          </a:xfrm>
          <a:prstGeom prst="rect">
            <a:avLst/>
          </a:prstGeom>
          <a:noFill/>
        </p:spPr>
        <p:txBody>
          <a:bodyPr wrap="square" rtlCol="0">
            <a:spAutoFit/>
          </a:bodyPr>
          <a:p>
            <a:pPr algn="ctr"/>
            <a:r>
              <a:rPr lang="en-US" altLang="en-GB" sz="1400">
                <a:solidFill>
                  <a:schemeClr val="tx1"/>
                </a:solidFill>
              </a:rPr>
              <a:t>Multilevel Parking 465 Cars</a:t>
            </a:r>
            <a:endParaRPr lang="en-US" altLang="en-GB" sz="1400">
              <a:solidFill>
                <a:schemeClr val="tx1"/>
              </a:solidFill>
            </a:endParaRPr>
          </a:p>
        </p:txBody>
      </p:sp>
      <p:cxnSp>
        <p:nvCxnSpPr>
          <p:cNvPr id="16" name="Straight Arrow Connector 15"/>
          <p:cNvCxnSpPr>
            <a:stCxn id="17" idx="1"/>
          </p:cNvCxnSpPr>
          <p:nvPr/>
        </p:nvCxnSpPr>
        <p:spPr>
          <a:xfrm flipH="1" flipV="1">
            <a:off x="6659880" y="1196975"/>
            <a:ext cx="519430" cy="58166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16" descr="carpark465"/>
          <p:cNvPicPr>
            <a:picLocks noChangeAspect="1"/>
          </p:cNvPicPr>
          <p:nvPr/>
        </p:nvPicPr>
        <p:blipFill>
          <a:blip r:embed="rId35"/>
          <a:stretch>
            <a:fillRect/>
          </a:stretch>
        </p:blipFill>
        <p:spPr>
          <a:xfrm>
            <a:off x="7179310" y="1269365"/>
            <a:ext cx="1529080" cy="1018540"/>
          </a:xfrm>
          <a:prstGeom prst="rect">
            <a:avLst/>
          </a:prstGeom>
        </p:spPr>
      </p:pic>
      <p:sp>
        <p:nvSpPr>
          <p:cNvPr id="18" name="Text Box 17"/>
          <p:cNvSpPr txBox="1"/>
          <p:nvPr/>
        </p:nvSpPr>
        <p:spPr>
          <a:xfrm>
            <a:off x="6801485" y="4221480"/>
            <a:ext cx="1849755" cy="460375"/>
          </a:xfrm>
          <a:prstGeom prst="rect">
            <a:avLst/>
          </a:prstGeom>
          <a:noFill/>
        </p:spPr>
        <p:txBody>
          <a:bodyPr wrap="square" rtlCol="0">
            <a:spAutoFit/>
          </a:bodyPr>
          <a:p>
            <a:pPr algn="ctr"/>
            <a:r>
              <a:rPr lang="en-US" altLang="en-GB" sz="1200">
                <a:solidFill>
                  <a:schemeClr val="tx1"/>
                </a:solidFill>
              </a:rPr>
              <a:t>State &amp;  inter-state </a:t>
            </a:r>
            <a:endParaRPr lang="en-US" altLang="en-GB" sz="1200">
              <a:solidFill>
                <a:schemeClr val="tx1"/>
              </a:solidFill>
            </a:endParaRPr>
          </a:p>
          <a:p>
            <a:pPr algn="ctr"/>
            <a:r>
              <a:rPr lang="en-US" altLang="en-GB" sz="1200">
                <a:solidFill>
                  <a:schemeClr val="tx1"/>
                </a:solidFill>
              </a:rPr>
              <a:t>Bus stand</a:t>
            </a:r>
            <a:endParaRPr lang="en-US" altLang="en-GB" sz="1200">
              <a:solidFill>
                <a:schemeClr val="tx1"/>
              </a:solidFill>
            </a:endParaRPr>
          </a:p>
        </p:txBody>
      </p:sp>
      <p:pic>
        <p:nvPicPr>
          <p:cNvPr id="19" name="Picture 18" descr="jetty"/>
          <p:cNvPicPr>
            <a:picLocks noChangeAspect="1"/>
          </p:cNvPicPr>
          <p:nvPr/>
        </p:nvPicPr>
        <p:blipFill>
          <a:blip r:embed="rId36"/>
          <a:stretch>
            <a:fillRect/>
          </a:stretch>
        </p:blipFill>
        <p:spPr>
          <a:xfrm>
            <a:off x="7179310" y="45085"/>
            <a:ext cx="1397635" cy="1005205"/>
          </a:xfrm>
          <a:prstGeom prst="rect">
            <a:avLst/>
          </a:prstGeom>
        </p:spPr>
      </p:pic>
      <p:cxnSp>
        <p:nvCxnSpPr>
          <p:cNvPr id="20" name="Straight Arrow Connector 19"/>
          <p:cNvCxnSpPr>
            <a:stCxn id="19" idx="1"/>
          </p:cNvCxnSpPr>
          <p:nvPr/>
        </p:nvCxnSpPr>
        <p:spPr>
          <a:xfrm flipH="1">
            <a:off x="6011545" y="548005"/>
            <a:ext cx="1167765" cy="28956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20" descr="20221103_134915"/>
          <p:cNvPicPr>
            <a:picLocks noChangeAspect="1"/>
          </p:cNvPicPr>
          <p:nvPr/>
        </p:nvPicPr>
        <p:blipFill>
          <a:blip r:embed="rId37"/>
          <a:srcRect l="14038" t="7549" r="4817" b="20080"/>
          <a:stretch>
            <a:fillRect/>
          </a:stretch>
        </p:blipFill>
        <p:spPr>
          <a:xfrm rot="5400000">
            <a:off x="106680" y="1852295"/>
            <a:ext cx="1362075" cy="1216025"/>
          </a:xfrm>
          <a:prstGeom prst="rect">
            <a:avLst/>
          </a:prstGeom>
        </p:spPr>
      </p:pic>
      <p:cxnSp>
        <p:nvCxnSpPr>
          <p:cNvPr id="22" name="Straight Arrow Connector 21"/>
          <p:cNvCxnSpPr/>
          <p:nvPr/>
        </p:nvCxnSpPr>
        <p:spPr>
          <a:xfrm>
            <a:off x="412115" y="3164205"/>
            <a:ext cx="343535" cy="193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1" idx="0"/>
          </p:cNvCxnSpPr>
          <p:nvPr/>
        </p:nvCxnSpPr>
        <p:spPr>
          <a:xfrm flipV="1">
            <a:off x="1395730" y="1701165"/>
            <a:ext cx="2167890" cy="75946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bikeui"/>
          <p:cNvPicPr>
            <a:picLocks noChangeAspect="1"/>
          </p:cNvPicPr>
          <p:nvPr/>
        </p:nvPicPr>
        <p:blipFill>
          <a:blip r:embed="rId38"/>
          <a:srcRect l="9530" t="4012" r="10029" b="7863"/>
          <a:stretch>
            <a:fillRect/>
          </a:stretch>
        </p:blipFill>
        <p:spPr>
          <a:xfrm>
            <a:off x="240665" y="45085"/>
            <a:ext cx="1927225" cy="1492885"/>
          </a:xfrm>
          <a:prstGeom prst="rect">
            <a:avLst/>
          </a:prstGeom>
        </p:spPr>
      </p:pic>
      <p:cxnSp>
        <p:nvCxnSpPr>
          <p:cNvPr id="26" name="Straight Arrow Connector 25"/>
          <p:cNvCxnSpPr>
            <a:stCxn id="25" idx="3"/>
          </p:cNvCxnSpPr>
          <p:nvPr/>
        </p:nvCxnSpPr>
        <p:spPr>
          <a:xfrm>
            <a:off x="2167890" y="791845"/>
            <a:ext cx="1899920" cy="4572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sp>
        <p:nvSpPr>
          <p:cNvPr id="27" name="Text Box 26"/>
          <p:cNvSpPr txBox="1"/>
          <p:nvPr/>
        </p:nvSpPr>
        <p:spPr>
          <a:xfrm>
            <a:off x="1836420" y="54610"/>
            <a:ext cx="1743075" cy="521970"/>
          </a:xfrm>
          <a:prstGeom prst="rect">
            <a:avLst/>
          </a:prstGeom>
          <a:noFill/>
        </p:spPr>
        <p:txBody>
          <a:bodyPr wrap="square" rtlCol="0">
            <a:spAutoFit/>
          </a:bodyPr>
          <a:p>
            <a:pPr algn="ctr"/>
            <a:r>
              <a:rPr lang="en-US" altLang="en-GB" sz="1400">
                <a:solidFill>
                  <a:schemeClr val="tx1"/>
                </a:solidFill>
              </a:rPr>
              <a:t>Bike UI Guided Heritage Route</a:t>
            </a:r>
            <a:endParaRPr lang="en-US" altLang="en-GB" sz="1400">
              <a:solidFill>
                <a:schemeClr val="tx1"/>
              </a:solidFill>
            </a:endParaRPr>
          </a:p>
        </p:txBody>
      </p:sp>
      <p:sp>
        <p:nvSpPr>
          <p:cNvPr id="28" name="Text Box 27"/>
          <p:cNvSpPr txBox="1"/>
          <p:nvPr/>
        </p:nvSpPr>
        <p:spPr>
          <a:xfrm>
            <a:off x="5364480" y="54610"/>
            <a:ext cx="1743075" cy="306705"/>
          </a:xfrm>
          <a:prstGeom prst="rect">
            <a:avLst/>
          </a:prstGeom>
          <a:noFill/>
        </p:spPr>
        <p:txBody>
          <a:bodyPr wrap="square" rtlCol="0">
            <a:spAutoFit/>
          </a:bodyPr>
          <a:p>
            <a:pPr algn="ctr"/>
            <a:r>
              <a:rPr lang="en-US" altLang="en-GB" sz="1400">
                <a:solidFill>
                  <a:schemeClr val="tx1"/>
                </a:solidFill>
              </a:rPr>
              <a:t>Cruise Jetty</a:t>
            </a:r>
            <a:endParaRPr lang="en-US" altLang="en-GB" sz="1400">
              <a:solidFill>
                <a:schemeClr val="tx1"/>
              </a:solidFill>
            </a:endParaRPr>
          </a:p>
        </p:txBody>
      </p:sp>
      <p:sp>
        <p:nvSpPr>
          <p:cNvPr id="29" name="Text Box 28"/>
          <p:cNvSpPr txBox="1"/>
          <p:nvPr/>
        </p:nvSpPr>
        <p:spPr>
          <a:xfrm>
            <a:off x="93345" y="4258945"/>
            <a:ext cx="1320165" cy="306705"/>
          </a:xfrm>
          <a:prstGeom prst="rect">
            <a:avLst/>
          </a:prstGeom>
          <a:noFill/>
        </p:spPr>
        <p:txBody>
          <a:bodyPr wrap="square" rtlCol="0">
            <a:spAutoFit/>
          </a:bodyPr>
          <a:p>
            <a:pPr algn="ctr"/>
            <a:r>
              <a:rPr lang="en-US" altLang="en-GB" sz="1400">
                <a:solidFill>
                  <a:schemeClr val="tx1"/>
                </a:solidFill>
              </a:rPr>
              <a:t>Bike Station</a:t>
            </a:r>
            <a:endParaRPr lang="en-US" altLang="en-GB" sz="1400">
              <a:solidFill>
                <a:schemeClr val="tx1"/>
              </a:solidFill>
            </a:endParaRPr>
          </a:p>
        </p:txBody>
      </p:sp>
      <p:sp>
        <p:nvSpPr>
          <p:cNvPr id="30" name="Text Box 29"/>
          <p:cNvSpPr txBox="1"/>
          <p:nvPr/>
        </p:nvSpPr>
        <p:spPr>
          <a:xfrm>
            <a:off x="1416685" y="1773555"/>
            <a:ext cx="791210" cy="737235"/>
          </a:xfrm>
          <a:prstGeom prst="rect">
            <a:avLst/>
          </a:prstGeom>
          <a:noFill/>
        </p:spPr>
        <p:txBody>
          <a:bodyPr wrap="square" rtlCol="0">
            <a:spAutoFit/>
          </a:bodyPr>
          <a:p>
            <a:pPr algn="ctr"/>
            <a:r>
              <a:rPr lang="en-US" altLang="en-GB" sz="1400">
                <a:solidFill>
                  <a:schemeClr val="tx1"/>
                </a:solidFill>
              </a:rPr>
              <a:t>EV </a:t>
            </a:r>
            <a:endParaRPr lang="en-US" altLang="en-GB" sz="1400">
              <a:solidFill>
                <a:schemeClr val="tx1"/>
              </a:solidFill>
            </a:endParaRPr>
          </a:p>
          <a:p>
            <a:pPr algn="ctr"/>
            <a:r>
              <a:rPr lang="en-US" altLang="en-GB" sz="1400">
                <a:solidFill>
                  <a:schemeClr val="tx1"/>
                </a:solidFill>
              </a:rPr>
              <a:t>Chargers</a:t>
            </a:r>
            <a:endParaRPr lang="en-US" altLang="en-GB" sz="1400">
              <a:solidFill>
                <a:schemeClr val="tx1"/>
              </a:solidFill>
            </a:endParaRPr>
          </a:p>
        </p:txBody>
      </p:sp>
      <p:cxnSp>
        <p:nvCxnSpPr>
          <p:cNvPr id="32" name="Straight Arrow Connector 31"/>
          <p:cNvCxnSpPr/>
          <p:nvPr/>
        </p:nvCxnSpPr>
        <p:spPr>
          <a:xfrm flipV="1">
            <a:off x="5795645" y="1917065"/>
            <a:ext cx="575945" cy="237617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sp>
        <p:nvSpPr>
          <p:cNvPr id="33" name="Text Box 32"/>
          <p:cNvSpPr txBox="1"/>
          <p:nvPr/>
        </p:nvSpPr>
        <p:spPr>
          <a:xfrm>
            <a:off x="5481955" y="3933190"/>
            <a:ext cx="1320165" cy="460375"/>
          </a:xfrm>
          <a:prstGeom prst="rect">
            <a:avLst/>
          </a:prstGeom>
          <a:noFill/>
        </p:spPr>
        <p:txBody>
          <a:bodyPr wrap="square" rtlCol="0">
            <a:spAutoFit/>
          </a:bodyPr>
          <a:p>
            <a:pPr algn="ctr"/>
            <a:r>
              <a:rPr lang="en-US" altLang="en-GB" sz="1200">
                <a:solidFill>
                  <a:schemeClr val="tx1"/>
                </a:solidFill>
              </a:rPr>
              <a:t>Public</a:t>
            </a:r>
            <a:endParaRPr lang="en-US" altLang="en-GB" sz="1200">
              <a:solidFill>
                <a:schemeClr val="tx1"/>
              </a:solidFill>
            </a:endParaRPr>
          </a:p>
          <a:p>
            <a:pPr algn="ctr"/>
            <a:r>
              <a:rPr lang="en-US" altLang="en-GB" sz="1200">
                <a:solidFill>
                  <a:schemeClr val="tx1"/>
                </a:solidFill>
              </a:rPr>
              <a:t> Transport</a:t>
            </a:r>
            <a:endParaRPr lang="en-US" altLang="en-GB" sz="1200">
              <a:solidFill>
                <a:schemeClr val="tx1"/>
              </a:solidFill>
            </a:endParaRPr>
          </a:p>
        </p:txBody>
      </p:sp>
      <p:pic>
        <p:nvPicPr>
          <p:cNvPr id="34" name="Picture 33"/>
          <p:cNvPicPr>
            <a:picLocks noChangeAspect="1"/>
          </p:cNvPicPr>
          <p:nvPr/>
        </p:nvPicPr>
        <p:blipFill>
          <a:blip r:embed="rId39"/>
          <a:stretch>
            <a:fillRect/>
          </a:stretch>
        </p:blipFill>
        <p:spPr>
          <a:xfrm>
            <a:off x="4859655" y="5157470"/>
            <a:ext cx="967740" cy="762000"/>
          </a:xfrm>
          <a:prstGeom prst="rect">
            <a:avLst/>
          </a:prstGeom>
        </p:spPr>
      </p:pic>
      <p:pic>
        <p:nvPicPr>
          <p:cNvPr id="35" name="Picture 34"/>
          <p:cNvPicPr>
            <a:picLocks noChangeAspect="1"/>
          </p:cNvPicPr>
          <p:nvPr/>
        </p:nvPicPr>
        <p:blipFill>
          <a:blip r:embed="rId40"/>
          <a:stretch>
            <a:fillRect/>
          </a:stretch>
        </p:blipFill>
        <p:spPr>
          <a:xfrm>
            <a:off x="5827395" y="5300980"/>
            <a:ext cx="1087755" cy="989330"/>
          </a:xfrm>
          <a:prstGeom prst="rect">
            <a:avLst/>
          </a:prstGeom>
        </p:spPr>
      </p:pic>
      <p:pic>
        <p:nvPicPr>
          <p:cNvPr id="36" name="Picture 35"/>
          <p:cNvPicPr>
            <a:picLocks noChangeAspect="1"/>
          </p:cNvPicPr>
          <p:nvPr/>
        </p:nvPicPr>
        <p:blipFill>
          <a:blip r:embed="rId41"/>
          <a:stretch>
            <a:fillRect/>
          </a:stretch>
        </p:blipFill>
        <p:spPr>
          <a:xfrm>
            <a:off x="5291455" y="4357370"/>
            <a:ext cx="1432560" cy="8001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stretch>
            <a:fillRect/>
          </a:stretch>
        </p:blipFill>
        <p:spPr>
          <a:xfrm>
            <a:off x="361566" y="6388474"/>
            <a:ext cx="296931" cy="389124"/>
          </a:xfrm>
          <a:prstGeom prst="rect">
            <a:avLst/>
          </a:prstGeom>
        </p:spPr>
      </p:pic>
      <p:pic>
        <p:nvPicPr>
          <p:cNvPr id="6" name="Picture 5"/>
          <p:cNvPicPr>
            <a:picLocks noChangeAspect="1"/>
          </p:cNvPicPr>
          <p:nvPr/>
        </p:nvPicPr>
        <p:blipFill>
          <a:blip r:embed="rId28"/>
          <a:stretch>
            <a:fillRect/>
          </a:stretch>
        </p:blipFill>
        <p:spPr>
          <a:xfrm>
            <a:off x="658498" y="6388474"/>
            <a:ext cx="300250" cy="389124"/>
          </a:xfrm>
          <a:prstGeom prst="rect">
            <a:avLst/>
          </a:prstGeom>
        </p:spPr>
      </p:pic>
      <p:pic>
        <p:nvPicPr>
          <p:cNvPr id="7" name="Picture 6"/>
          <p:cNvPicPr>
            <a:picLocks noChangeAspect="1"/>
          </p:cNvPicPr>
          <p:nvPr/>
        </p:nvPicPr>
        <p:blipFill>
          <a:blip r:embed="rId29"/>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3" name="Picture 2" descr="deisgn001"/>
          <p:cNvPicPr>
            <a:picLocks noChangeAspect="1"/>
          </p:cNvPicPr>
          <p:nvPr/>
        </p:nvPicPr>
        <p:blipFill>
          <a:blip r:embed="rId30"/>
          <a:stretch>
            <a:fillRect/>
          </a:stretch>
        </p:blipFill>
        <p:spPr>
          <a:xfrm>
            <a:off x="180340" y="260985"/>
            <a:ext cx="3353435" cy="2406650"/>
          </a:xfrm>
          <a:prstGeom prst="rect">
            <a:avLst/>
          </a:prstGeom>
        </p:spPr>
      </p:pic>
      <p:pic>
        <p:nvPicPr>
          <p:cNvPr id="4" name="Picture 3" descr="design002"/>
          <p:cNvPicPr>
            <a:picLocks noChangeAspect="1"/>
          </p:cNvPicPr>
          <p:nvPr/>
        </p:nvPicPr>
        <p:blipFill>
          <a:blip r:embed="rId31"/>
          <a:stretch>
            <a:fillRect/>
          </a:stretch>
        </p:blipFill>
        <p:spPr>
          <a:xfrm>
            <a:off x="3563620" y="260985"/>
            <a:ext cx="3446145" cy="2393950"/>
          </a:xfrm>
          <a:prstGeom prst="rect">
            <a:avLst/>
          </a:prstGeom>
        </p:spPr>
      </p:pic>
      <p:pic>
        <p:nvPicPr>
          <p:cNvPr id="8" name="Picture 7" descr="design003"/>
          <p:cNvPicPr>
            <a:picLocks noChangeAspect="1"/>
          </p:cNvPicPr>
          <p:nvPr/>
        </p:nvPicPr>
        <p:blipFill>
          <a:blip r:embed="rId32"/>
          <a:stretch>
            <a:fillRect/>
          </a:stretch>
        </p:blipFill>
        <p:spPr>
          <a:xfrm>
            <a:off x="179705" y="2709545"/>
            <a:ext cx="3283585" cy="2010410"/>
          </a:xfrm>
          <a:prstGeom prst="rect">
            <a:avLst/>
          </a:prstGeom>
        </p:spPr>
      </p:pic>
      <p:pic>
        <p:nvPicPr>
          <p:cNvPr id="9" name="Picture 8" descr="design004"/>
          <p:cNvPicPr>
            <a:picLocks noChangeAspect="1"/>
          </p:cNvPicPr>
          <p:nvPr/>
        </p:nvPicPr>
        <p:blipFill>
          <a:blip r:embed="rId33"/>
          <a:stretch>
            <a:fillRect/>
          </a:stretch>
        </p:blipFill>
        <p:spPr>
          <a:xfrm>
            <a:off x="3518535" y="2709545"/>
            <a:ext cx="2700655" cy="2005330"/>
          </a:xfrm>
          <a:prstGeom prst="rect">
            <a:avLst/>
          </a:prstGeom>
        </p:spPr>
      </p:pic>
      <p:pic>
        <p:nvPicPr>
          <p:cNvPr id="10" name="Picture 9" descr="design005"/>
          <p:cNvPicPr>
            <a:picLocks noChangeAspect="1"/>
          </p:cNvPicPr>
          <p:nvPr/>
        </p:nvPicPr>
        <p:blipFill>
          <a:blip r:embed="rId34"/>
          <a:stretch>
            <a:fillRect/>
          </a:stretch>
        </p:blipFill>
        <p:spPr>
          <a:xfrm>
            <a:off x="3995420" y="4747895"/>
            <a:ext cx="2225675" cy="1460500"/>
          </a:xfrm>
          <a:prstGeom prst="rect">
            <a:avLst/>
          </a:prstGeom>
        </p:spPr>
      </p:pic>
      <p:pic>
        <p:nvPicPr>
          <p:cNvPr id="11" name="Picture 10" descr="design006"/>
          <p:cNvPicPr>
            <a:picLocks noChangeAspect="1"/>
          </p:cNvPicPr>
          <p:nvPr/>
        </p:nvPicPr>
        <p:blipFill>
          <a:blip r:embed="rId35"/>
          <a:stretch>
            <a:fillRect/>
          </a:stretch>
        </p:blipFill>
        <p:spPr>
          <a:xfrm>
            <a:off x="6242050" y="2709545"/>
            <a:ext cx="2353945" cy="1451610"/>
          </a:xfrm>
          <a:prstGeom prst="rect">
            <a:avLst/>
          </a:prstGeom>
        </p:spPr>
      </p:pic>
      <p:pic>
        <p:nvPicPr>
          <p:cNvPr id="12" name="Picture 11" descr="design007"/>
          <p:cNvPicPr>
            <a:picLocks noChangeAspect="1"/>
          </p:cNvPicPr>
          <p:nvPr/>
        </p:nvPicPr>
        <p:blipFill>
          <a:blip r:embed="rId36"/>
          <a:stretch>
            <a:fillRect/>
          </a:stretch>
        </p:blipFill>
        <p:spPr>
          <a:xfrm>
            <a:off x="6290945" y="4221480"/>
            <a:ext cx="2284095" cy="1532890"/>
          </a:xfrm>
          <a:prstGeom prst="rect">
            <a:avLst/>
          </a:prstGeom>
        </p:spPr>
      </p:pic>
      <p:pic>
        <p:nvPicPr>
          <p:cNvPr id="2" name="Picture 1" descr="20221103_143023"/>
          <p:cNvPicPr>
            <a:picLocks noChangeAspect="1"/>
          </p:cNvPicPr>
          <p:nvPr/>
        </p:nvPicPr>
        <p:blipFill>
          <a:blip r:embed="rId37"/>
          <a:stretch>
            <a:fillRect/>
          </a:stretch>
        </p:blipFill>
        <p:spPr>
          <a:xfrm rot="5400000">
            <a:off x="2476500" y="4747895"/>
            <a:ext cx="1463675" cy="1463675"/>
          </a:xfrm>
          <a:prstGeom prst="rect">
            <a:avLst/>
          </a:prstGeom>
        </p:spPr>
      </p:pic>
      <p:pic>
        <p:nvPicPr>
          <p:cNvPr id="13" name="Picture 12" descr="20221103_142551"/>
          <p:cNvPicPr>
            <a:picLocks noChangeAspect="1"/>
          </p:cNvPicPr>
          <p:nvPr/>
        </p:nvPicPr>
        <p:blipFill>
          <a:blip r:embed="rId38"/>
          <a:stretch>
            <a:fillRect/>
          </a:stretch>
        </p:blipFill>
        <p:spPr>
          <a:xfrm rot="5400000">
            <a:off x="7092315" y="1150620"/>
            <a:ext cx="1503045" cy="1503045"/>
          </a:xfrm>
          <a:prstGeom prst="rect">
            <a:avLst/>
          </a:prstGeom>
        </p:spPr>
      </p:pic>
      <p:pic>
        <p:nvPicPr>
          <p:cNvPr id="14" name="Picture 13" descr="C:\Users\Gautam\Documents\MARCH\Sem01\Urban Morphology Studio\Data\Images\images (7).jpegimages (7)"/>
          <p:cNvPicPr>
            <a:picLocks noChangeAspect="1"/>
          </p:cNvPicPr>
          <p:nvPr/>
        </p:nvPicPr>
        <p:blipFill>
          <a:blip r:embed="rId39"/>
          <a:srcRect t="29686"/>
          <a:stretch>
            <a:fillRect/>
          </a:stretch>
        </p:blipFill>
        <p:spPr>
          <a:xfrm>
            <a:off x="36195" y="4747895"/>
            <a:ext cx="2268220" cy="1595755"/>
          </a:xfrm>
          <a:prstGeom prst="rect">
            <a:avLst/>
          </a:prstGeom>
        </p:spPr>
      </p:pic>
      <p:sp>
        <p:nvSpPr>
          <p:cNvPr id="15" name="Text Box 14"/>
          <p:cNvSpPr txBox="1"/>
          <p:nvPr/>
        </p:nvSpPr>
        <p:spPr>
          <a:xfrm>
            <a:off x="7070725" y="193040"/>
            <a:ext cx="1461770" cy="583565"/>
          </a:xfrm>
          <a:prstGeom prst="rect">
            <a:avLst/>
          </a:prstGeom>
          <a:noFill/>
        </p:spPr>
        <p:txBody>
          <a:bodyPr wrap="square" rtlCol="0">
            <a:spAutoFit/>
          </a:bodyPr>
          <a:p>
            <a:r>
              <a:rPr lang="en-US" altLang="en-GB" sz="1400"/>
              <a:t>8M X 1M X 2.5M </a:t>
            </a:r>
            <a:r>
              <a:rPr lang="en-US" altLang="en-GB"/>
              <a:t>MODULE</a:t>
            </a:r>
            <a:endParaRPr lang="en-US" alt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59829</Words>
  <Application>WPS Presentation</Application>
  <PresentationFormat>On-screen Show (4:3)</PresentationFormat>
  <Paragraphs>3021</Paragraphs>
  <Slides>98</Slides>
  <Notes>45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98</vt:i4>
      </vt:variant>
    </vt:vector>
  </HeadingPairs>
  <TitlesOfParts>
    <vt:vector size="106" baseType="lpstr">
      <vt:lpstr>Arial</vt:lpstr>
      <vt:lpstr>SimSun</vt:lpstr>
      <vt:lpstr>Wingdings</vt:lpstr>
      <vt:lpstr>Calibri</vt:lpstr>
      <vt:lpstr>Microsoft YaHei</vt:lpstr>
      <vt:lpstr>Arial Unicode MS</vt:lpstr>
      <vt:lpstr>Calibri</vt:lpstr>
      <vt:lpstr>Office Theme</vt:lpstr>
      <vt:lpstr> CLIMATE SMART CITIES  ASSESSMENT FRAMEWORK 2.0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Gautam</cp:lastModifiedBy>
  <cp:revision>344</cp:revision>
  <dcterms:created xsi:type="dcterms:W3CDTF">2022-10-05T07:52:00Z</dcterms:created>
  <dcterms:modified xsi:type="dcterms:W3CDTF">2022-11-15T05:46:20Z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2057-11.2.0.10176</vt:lpwstr>
  </property>
</Properties>
</file>